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42" r:id="rId2"/>
    <p:sldId id="344" r:id="rId3"/>
    <p:sldId id="348" r:id="rId4"/>
    <p:sldId id="349" r:id="rId5"/>
    <p:sldId id="345" r:id="rId6"/>
    <p:sldId id="367" r:id="rId7"/>
    <p:sldId id="346" r:id="rId8"/>
    <p:sldId id="350" r:id="rId9"/>
    <p:sldId id="351" r:id="rId10"/>
    <p:sldId id="352" r:id="rId11"/>
    <p:sldId id="353" r:id="rId12"/>
    <p:sldId id="372" r:id="rId13"/>
    <p:sldId id="373" r:id="rId14"/>
    <p:sldId id="321" r:id="rId15"/>
    <p:sldId id="322" r:id="rId16"/>
    <p:sldId id="279" r:id="rId17"/>
    <p:sldId id="281" r:id="rId18"/>
    <p:sldId id="282" r:id="rId19"/>
    <p:sldId id="285" r:id="rId20"/>
    <p:sldId id="291" r:id="rId21"/>
    <p:sldId id="354" r:id="rId22"/>
    <p:sldId id="370" r:id="rId23"/>
    <p:sldId id="371" r:id="rId24"/>
    <p:sldId id="328" r:id="rId25"/>
    <p:sldId id="330" r:id="rId26"/>
    <p:sldId id="331" r:id="rId27"/>
    <p:sldId id="337" r:id="rId28"/>
    <p:sldId id="339" r:id="rId29"/>
    <p:sldId id="341" r:id="rId30"/>
    <p:sldId id="333" r:id="rId31"/>
    <p:sldId id="368" r:id="rId32"/>
    <p:sldId id="357" r:id="rId33"/>
    <p:sldId id="356" r:id="rId34"/>
    <p:sldId id="332" r:id="rId35"/>
    <p:sldId id="260" r:id="rId36"/>
    <p:sldId id="374" r:id="rId37"/>
    <p:sldId id="335" r:id="rId38"/>
    <p:sldId id="261" r:id="rId39"/>
    <p:sldId id="262" r:id="rId40"/>
    <p:sldId id="336" r:id="rId41"/>
    <p:sldId id="375" r:id="rId42"/>
    <p:sldId id="359" r:id="rId43"/>
    <p:sldId id="360" r:id="rId44"/>
    <p:sldId id="364" r:id="rId45"/>
    <p:sldId id="369" r:id="rId46"/>
    <p:sldId id="363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0066"/>
    <a:srgbClr val="0000C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74" d="100"/>
          <a:sy n="74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404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Sheet1!$A$2:$A$10</c:f>
              <c:strCache>
                <c:ptCount val="9"/>
                <c:pt idx="0">
                  <c:v>TAG 24</c:v>
                </c:pt>
                <c:pt idx="1">
                  <c:v>TG 37A</c:v>
                </c:pt>
                <c:pt idx="2">
                  <c:v>TG 51</c:v>
                </c:pt>
                <c:pt idx="3">
                  <c:v>TG 89</c:v>
                </c:pt>
                <c:pt idx="5">
                  <c:v>TAG 24</c:v>
                </c:pt>
                <c:pt idx="6">
                  <c:v>TG 37A</c:v>
                </c:pt>
                <c:pt idx="7">
                  <c:v>TG 51</c:v>
                </c:pt>
                <c:pt idx="8">
                  <c:v>TG 89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2814</c:v>
                </c:pt>
                <c:pt idx="1">
                  <c:v>2922</c:v>
                </c:pt>
                <c:pt idx="2">
                  <c:v>3581</c:v>
                </c:pt>
                <c:pt idx="3">
                  <c:v>3998</c:v>
                </c:pt>
                <c:pt idx="5">
                  <c:v>3737</c:v>
                </c:pt>
                <c:pt idx="6">
                  <c:v>3850</c:v>
                </c:pt>
                <c:pt idx="7">
                  <c:v>4083</c:v>
                </c:pt>
                <c:pt idx="8">
                  <c:v>5112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FE-40F4-9B27-2CE06D5B34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817280"/>
        <c:axId val="117257728"/>
        <c:axId val="0"/>
      </c:bar3DChart>
      <c:catAx>
        <c:axId val="1168172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2016                                     2017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17257728"/>
        <c:crosses val="autoZero"/>
        <c:auto val="1"/>
        <c:lblAlgn val="ctr"/>
        <c:lblOffset val="100"/>
        <c:noMultiLvlLbl val="0"/>
      </c:catAx>
      <c:valAx>
        <c:axId val="117257728"/>
        <c:scaling>
          <c:orientation val="minMax"/>
          <c:min val="20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Pod yield (kg/ha)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168172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22631-AE97-4892-9D15-8CED8528E938}" type="datetimeFigureOut">
              <a:rPr lang="en-US" smtClean="0"/>
              <a:pPr/>
              <a:t>25-Oct-18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8A8D1-483E-4C5E-A86A-B2141BA40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0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8A8D1-483E-4C5E-A86A-B2141BA4076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0DA8FF-C03E-4D27-924A-8EC990893E6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0DA8FF-C03E-4D27-924A-8EC990893E6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9AEFC-CA1F-44FD-8547-F048BE79C74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9AEFC-CA1F-44FD-8547-F048BE79C74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D292B5-6151-41CE-B4B7-BA92FBE4F3F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8A8D1-483E-4C5E-A86A-B2141BA4076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A6BC18-ABC0-4FBB-892F-D8B6FC9C13E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E7C747-F77B-4DFE-918C-C0FDE52792F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1E190C-6F49-4285-AFC2-8B62919EB95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E7C998-B625-4230-B557-58779AFB6D1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8A8D1-483E-4C5E-A86A-B2141BA4076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2C8C2E-7309-4BDF-9FD7-604CF4D03DE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D467C1-A79F-42D2-95BD-A8BD3595DF8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8A8D1-483E-4C5E-A86A-B2141BA4076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9AEFC-CA1F-44FD-8547-F048BE79C74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D333EB-1760-43A7-ABA8-9089BB1F90C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A4EF3-1C94-4973-B490-F5A00AA2B657}" type="slidenum">
              <a:rPr lang="en-IN" smtClean="0"/>
              <a:pPr/>
              <a:t>27</a:t>
            </a:fld>
            <a:endParaRPr lang="en-IN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A4EF3-1C94-4973-B490-F5A00AA2B657}" type="slidenum">
              <a:rPr lang="en-IN" smtClean="0"/>
              <a:pPr/>
              <a:t>28</a:t>
            </a:fld>
            <a:endParaRPr lang="en-IN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A4EF3-1C94-4973-B490-F5A00AA2B657}" type="slidenum">
              <a:rPr lang="en-IN" smtClean="0"/>
              <a:pPr/>
              <a:t>29</a:t>
            </a:fld>
            <a:endParaRPr lang="en-IN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0FEA1-B0F1-413C-9999-6C2166C5119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0163B-7F5F-4331-B2AC-AB9B0ABE4E7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3C95F-895B-483B-81C6-D9BB6AF4E96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F9433-26D1-4A1D-A12C-7B193E3EC3E7}" type="slidenum">
              <a:rPr lang="en-IN" smtClean="0"/>
              <a:pPr/>
              <a:t>33</a:t>
            </a:fld>
            <a:endParaRPr lang="en-IN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8A8D1-483E-4C5E-A86A-B2141BA4076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8A8D1-483E-4C5E-A86A-B2141BA4076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B78A-93ED-4D59-B100-9EFEF8D22C2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8A8D1-483E-4C5E-A86A-B2141BA40763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8A8D1-483E-4C5E-A86A-B2141BA4076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B78A-93ED-4D59-B100-9EFEF8D22C25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3C95F-895B-483B-81C6-D9BB6AF4E96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3C95F-895B-483B-81C6-D9BB6AF4E96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9521D-0F57-40D7-8972-373CA1CDF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101DB4-7D48-408B-BE71-9734E463B4CA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14A55F-A60E-4CB0-9A59-1F46026ED9E7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IN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B8B450-33E3-4EB3-805C-78334721DC8F}" type="slidenum">
              <a:rPr lang="en-US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8A8D1-483E-4C5E-A86A-B2141BA4076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IN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962334B-2082-41C3-9D46-7EE5636596A3}" type="slidenum">
              <a:rPr lang="en-US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0DA8FF-C03E-4D27-924A-8EC990893E6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0DA8FF-C03E-4D27-924A-8EC990893E6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54FD5-02FF-4399-93CC-3C8AFE7DEBB8}" type="datetimeFigureOut">
              <a:rPr lang="en-US" smtClean="0"/>
              <a:pPr/>
              <a:t>25-Oct-18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77DB-3FDF-4C1F-9CED-D8AF77EF4C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54FD5-02FF-4399-93CC-3C8AFE7DEBB8}" type="datetimeFigureOut">
              <a:rPr lang="en-US" smtClean="0"/>
              <a:pPr/>
              <a:t>25-Oct-18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77DB-3FDF-4C1F-9CED-D8AF77EF4C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54FD5-02FF-4399-93CC-3C8AFE7DEBB8}" type="datetimeFigureOut">
              <a:rPr lang="en-US" smtClean="0"/>
              <a:pPr/>
              <a:t>25-Oct-18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77DB-3FDF-4C1F-9CED-D8AF77EF4C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F9841-BF5A-4E87-BF5B-50EA1E0C9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4233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54FD5-02FF-4399-93CC-3C8AFE7DEBB8}" type="datetimeFigureOut">
              <a:rPr lang="en-US" smtClean="0"/>
              <a:pPr/>
              <a:t>25-Oct-18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77DB-3FDF-4C1F-9CED-D8AF77EF4C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54FD5-02FF-4399-93CC-3C8AFE7DEBB8}" type="datetimeFigureOut">
              <a:rPr lang="en-US" smtClean="0"/>
              <a:pPr/>
              <a:t>25-Oct-18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77DB-3FDF-4C1F-9CED-D8AF77EF4C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54FD5-02FF-4399-93CC-3C8AFE7DEBB8}" type="datetimeFigureOut">
              <a:rPr lang="en-US" smtClean="0"/>
              <a:pPr/>
              <a:t>25-Oct-18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77DB-3FDF-4C1F-9CED-D8AF77EF4C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54FD5-02FF-4399-93CC-3C8AFE7DEBB8}" type="datetimeFigureOut">
              <a:rPr lang="en-US" smtClean="0"/>
              <a:pPr/>
              <a:t>25-Oct-18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77DB-3FDF-4C1F-9CED-D8AF77EF4C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54FD5-02FF-4399-93CC-3C8AFE7DEBB8}" type="datetimeFigureOut">
              <a:rPr lang="en-US" smtClean="0"/>
              <a:pPr/>
              <a:t>25-Oct-18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77DB-3FDF-4C1F-9CED-D8AF77EF4C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54FD5-02FF-4399-93CC-3C8AFE7DEBB8}" type="datetimeFigureOut">
              <a:rPr lang="en-US" smtClean="0"/>
              <a:pPr/>
              <a:t>25-Oct-18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77DB-3FDF-4C1F-9CED-D8AF77EF4C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54FD5-02FF-4399-93CC-3C8AFE7DEBB8}" type="datetimeFigureOut">
              <a:rPr lang="en-US" smtClean="0"/>
              <a:pPr/>
              <a:t>25-Oct-18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77DB-3FDF-4C1F-9CED-D8AF77EF4C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54FD5-02FF-4399-93CC-3C8AFE7DEBB8}" type="datetimeFigureOut">
              <a:rPr lang="en-US" smtClean="0"/>
              <a:pPr/>
              <a:t>25-Oct-18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77DB-3FDF-4C1F-9CED-D8AF77EF4C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4FD5-02FF-4399-93CC-3C8AFE7DEBB8}" type="datetimeFigureOut">
              <a:rPr lang="en-US" smtClean="0"/>
              <a:pPr/>
              <a:t>25-Oct-18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C77DB-3FDF-4C1F-9CED-D8AF77EF4C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69.jpe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hyperlink" Target="http://www.google.com/url?url=http://health--benefits.blogspot.com/2012/06/health-benefits-of-green-mangoesunriped.html&amp;rct=j&amp;frm=1&amp;q=&amp;esrc=s&amp;sa=U&amp;ved=0ahUKEwjqkdrJ54XKAhVTBo4KHR_JA7w4ZBDBbggYMAE&amp;usg=AFQjCNE-PPhykUnTIrLcv-xSboG9KKDo9g" TargetMode="External"/><Relationship Id="rId18" Type="http://schemas.openxmlformats.org/officeDocument/2006/relationships/image" Target="../media/image66.pn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hyperlink" Target="http://www.google.com/url?url=http://cenblog.org/newscripts/2012/07/green-banana-pasta-just-like-mama-never-use-to-make/&amp;rct=j&amp;frm=1&amp;q=&amp;esrc=s&amp;sa=U&amp;ved=0ahUKEwiPiqWA54XKAhUVj44KHSipDo4QwW4IPDAT&amp;usg=AFQjCNF84CnJNOV5fKPED23k05fTAdkdMg" TargetMode="External"/><Relationship Id="rId17" Type="http://schemas.openxmlformats.org/officeDocument/2006/relationships/image" Target="../media/image83.jpe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hyperlink" Target="https://www.google.com/url?url=https://simple.wikipedia.org/wiki/Banana&amp;rct=j&amp;frm=1&amp;q=&amp;esrc=s&amp;sa=U&amp;ved=0ahUKEwip5oja5oXKAhUMc44KHWTXDM44ZBDBbggaMAI&amp;usg=AFQjCNHDXyQXsr4V8PG1xY-FoEocpUDl3A" TargetMode="External"/><Relationship Id="rId5" Type="http://schemas.openxmlformats.org/officeDocument/2006/relationships/image" Target="../media/image74.jpeg"/><Relationship Id="rId15" Type="http://schemas.openxmlformats.org/officeDocument/2006/relationships/image" Target="../media/image81.jpeg"/><Relationship Id="rId10" Type="http://schemas.openxmlformats.org/officeDocument/2006/relationships/image" Target="../media/image79.jpeg"/><Relationship Id="rId19" Type="http://schemas.openxmlformats.org/officeDocument/2006/relationships/image" Target="../media/image67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84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7772400" cy="1470025"/>
          </a:xfrm>
        </p:spPr>
        <p:txBody>
          <a:bodyPr/>
          <a:lstStyle/>
          <a:p>
            <a:pPr algn="l"/>
            <a:r>
              <a:rPr lang="en-US" b="1" dirty="0"/>
              <a:t>Applications of nuclear techniques in agriculture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4800600"/>
            <a:ext cx="5638800" cy="1752600"/>
          </a:xfrm>
        </p:spPr>
        <p:txBody>
          <a:bodyPr>
            <a:normAutofit/>
          </a:bodyPr>
          <a:lstStyle/>
          <a:p>
            <a:pPr algn="r"/>
            <a:r>
              <a:rPr lang="en-US" sz="2000" b="1" dirty="0">
                <a:solidFill>
                  <a:srgbClr val="000066"/>
                </a:solidFill>
              </a:rPr>
              <a:t>V. P. Venugopalan</a:t>
            </a:r>
            <a:br>
              <a:rPr lang="en-US" sz="2000" b="1" dirty="0">
                <a:solidFill>
                  <a:srgbClr val="000066"/>
                </a:solidFill>
              </a:rPr>
            </a:br>
            <a:r>
              <a:rPr lang="en-US" sz="2000" b="1" dirty="0">
                <a:solidFill>
                  <a:srgbClr val="000066"/>
                </a:solidFill>
              </a:rPr>
              <a:t>Nuclear Agriculture and Biotechnology Division</a:t>
            </a:r>
            <a:br>
              <a:rPr lang="en-US" sz="2000" b="1" dirty="0">
                <a:solidFill>
                  <a:srgbClr val="000066"/>
                </a:solidFill>
              </a:rPr>
            </a:br>
            <a:r>
              <a:rPr lang="en-US" sz="2000" b="1" dirty="0">
                <a:solidFill>
                  <a:srgbClr val="000066"/>
                </a:solidFill>
              </a:rPr>
              <a:t>Bhabha Atomic Research Centre</a:t>
            </a:r>
            <a:br>
              <a:rPr lang="en-US" sz="2000" b="1" dirty="0">
                <a:solidFill>
                  <a:srgbClr val="000066"/>
                </a:solidFill>
              </a:rPr>
            </a:br>
            <a:r>
              <a:rPr lang="en-US" sz="2000" b="1" dirty="0">
                <a:solidFill>
                  <a:srgbClr val="000066"/>
                </a:solidFill>
              </a:rPr>
              <a:t>Trombay, Mumbai</a:t>
            </a:r>
            <a:br>
              <a:rPr lang="en-US" sz="2000" b="1" dirty="0">
                <a:solidFill>
                  <a:srgbClr val="000066"/>
                </a:solidFill>
              </a:rPr>
            </a:br>
            <a:r>
              <a:rPr lang="en-US" sz="2000" b="1" dirty="0">
                <a:solidFill>
                  <a:srgbClr val="000066"/>
                </a:solidFill>
              </a:rPr>
              <a:t>Maharashtra 400 085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101" name="Picture 5" descr="seed mutan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73100"/>
            <a:ext cx="89916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85800" y="685800"/>
            <a:ext cx="6248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Mutations for variability… 	</a:t>
            </a:r>
            <a:r>
              <a:rPr lang="en-US" sz="2800" b="1" dirty="0">
                <a:solidFill>
                  <a:srgbClr val="FFFF00"/>
                </a:solidFill>
              </a:rPr>
              <a:t>Seed </a:t>
            </a:r>
            <a:r>
              <a:rPr lang="en-US" sz="2800" b="1" dirty="0" smtClean="0">
                <a:solidFill>
                  <a:srgbClr val="FFFF00"/>
                </a:solidFill>
              </a:rPr>
              <a:t>colour </a:t>
            </a:r>
            <a:r>
              <a:rPr lang="en-US" sz="2800" b="1" dirty="0">
                <a:solidFill>
                  <a:srgbClr val="FFFF00"/>
                </a:solidFill>
              </a:rPr>
              <a:t>in </a:t>
            </a:r>
            <a:r>
              <a:rPr lang="en-US" sz="2800" b="1" dirty="0" err="1">
                <a:solidFill>
                  <a:srgbClr val="FFFF00"/>
                </a:solidFill>
              </a:rPr>
              <a:t>mungbean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595313"/>
            <a:ext cx="6324600" cy="620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Mutations for variability… 	</a:t>
            </a:r>
            <a:r>
              <a:rPr lang="en-US" sz="2800" b="1" dirty="0">
                <a:solidFill>
                  <a:srgbClr val="FFFF00"/>
                </a:solidFill>
              </a:rPr>
              <a:t>s</a:t>
            </a:r>
            <a:r>
              <a:rPr lang="en-US" sz="2800" b="1" dirty="0" smtClean="0">
                <a:solidFill>
                  <a:srgbClr val="FFFF00"/>
                </a:solidFill>
              </a:rPr>
              <a:t>eed </a:t>
            </a:r>
            <a:r>
              <a:rPr lang="en-US" sz="2800" b="1" dirty="0">
                <a:solidFill>
                  <a:srgbClr val="FFFF00"/>
                </a:solidFill>
              </a:rPr>
              <a:t>color in cowpea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52400" y="1371600"/>
            <a:ext cx="8839200" cy="1371600"/>
            <a:chOff x="380999" y="838200"/>
            <a:chExt cx="9753601" cy="1537447"/>
          </a:xfrm>
        </p:grpSpPr>
        <p:pic>
          <p:nvPicPr>
            <p:cNvPr id="11277" name="Picture 12" descr="F:\TG 72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743200" y="900952"/>
              <a:ext cx="3581400" cy="1474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8" name="Picture 15" descr="F:\TG 73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324600" y="914400"/>
              <a:ext cx="3810000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9" name="Picture 3" descr="D:\TG 45\scan0001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420"/>
            <a:stretch>
              <a:fillRect/>
            </a:stretch>
          </p:blipFill>
          <p:spPr bwMode="auto">
            <a:xfrm>
              <a:off x="380999" y="838200"/>
              <a:ext cx="2362201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76200" y="3200400"/>
            <a:ext cx="8991600" cy="1447800"/>
            <a:chOff x="0" y="3200400"/>
            <a:chExt cx="8991600" cy="1447800"/>
          </a:xfrm>
        </p:grpSpPr>
        <p:pic>
          <p:nvPicPr>
            <p:cNvPr id="11274" name="Picture 16" descr="F:\TG 78.jp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2250831" y="3266300"/>
              <a:ext cx="3727938" cy="138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5" name="Picture 17" descr="F:\TG 79.jp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943600" y="3278723"/>
              <a:ext cx="3048000" cy="1369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6" name="Picture 3" descr="D:\TG 45\scan0001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419"/>
            <a:stretch>
              <a:fillRect/>
            </a:stretch>
          </p:blipFill>
          <p:spPr bwMode="auto">
            <a:xfrm>
              <a:off x="0" y="3200400"/>
              <a:ext cx="2250832" cy="1447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68" name="TextBox 15"/>
          <p:cNvSpPr txBox="1">
            <a:spLocks noChangeArrowheads="1"/>
          </p:cNvSpPr>
          <p:nvPr/>
        </p:nvSpPr>
        <p:spPr bwMode="auto">
          <a:xfrm>
            <a:off x="304800" y="2754313"/>
            <a:ext cx="8534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b="1">
                <a:solidFill>
                  <a:srgbClr val="000000"/>
                </a:solidFill>
              </a:rPr>
              <a:t>  TG 38 (Parent)                       TG 72                                          TG 73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1269" name="TextBox 16"/>
          <p:cNvSpPr txBox="1">
            <a:spLocks noChangeArrowheads="1"/>
          </p:cNvSpPr>
          <p:nvPr/>
        </p:nvSpPr>
        <p:spPr bwMode="auto">
          <a:xfrm>
            <a:off x="304800" y="4659313"/>
            <a:ext cx="8534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b="1">
                <a:solidFill>
                  <a:srgbClr val="000000"/>
                </a:solidFill>
              </a:rPr>
              <a:t>  TG 38 (Parent)                       TG 78                                          TG 79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57200" y="5634335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002060"/>
                </a:solidFill>
              </a:rPr>
              <a:t>Undergoing testing </a:t>
            </a:r>
            <a:r>
              <a:rPr lang="en-US" sz="2000" b="1" dirty="0">
                <a:solidFill>
                  <a:srgbClr val="002060"/>
                </a:solidFill>
              </a:rPr>
              <a:t>in national &amp; state groundnut evaluation trials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28600" y="376535"/>
            <a:ext cx="8763000" cy="46166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11430"/>
                <a:solidFill>
                  <a:schemeClr val="bg1"/>
                </a:solidFill>
              </a:rPr>
              <a:t>New gamma ray induced large seed mutants in groundnut </a:t>
            </a:r>
          </a:p>
        </p:txBody>
      </p:sp>
    </p:spTree>
    <p:extLst>
      <p:ext uri="{BB962C8B-B14F-4D97-AF65-F5344CB8AC3E}">
        <p14:creationId xmlns:p14="http://schemas.microsoft.com/office/powerpoint/2010/main" val="135740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76200" y="147935"/>
            <a:ext cx="9067800" cy="46166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 b="1" dirty="0">
                <a:solidFill>
                  <a:srgbClr val="FFFFFF"/>
                </a:solidFill>
              </a:rPr>
              <a:t>New </a:t>
            </a:r>
            <a:r>
              <a:rPr lang="en-IN" sz="2400" b="1" dirty="0" smtClean="0">
                <a:solidFill>
                  <a:srgbClr val="FFFFFF"/>
                </a:solidFill>
              </a:rPr>
              <a:t>electron </a:t>
            </a:r>
            <a:r>
              <a:rPr lang="en-IN" sz="2400" b="1" dirty="0">
                <a:solidFill>
                  <a:srgbClr val="FFFFFF"/>
                </a:solidFill>
              </a:rPr>
              <a:t>beam induced large seed mutants in groundnut 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12304" name="Picture 2" descr="TGM 22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40"/>
          <a:stretch>
            <a:fillRect/>
          </a:stretch>
        </p:blipFill>
        <p:spPr bwMode="auto">
          <a:xfrm>
            <a:off x="200236" y="685800"/>
            <a:ext cx="528616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4495800" y="3581400"/>
            <a:ext cx="419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srgbClr val="000000"/>
                </a:solidFill>
              </a:rPr>
              <a:t> Parent TG 26              Mutant TG 89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302" name="Picture 9" descr="F:\Electron beam\M6 TG 26-1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87999" y="2286000"/>
            <a:ext cx="517980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/>
          <p:nvPr/>
        </p:nvGrpSpPr>
        <p:grpSpPr>
          <a:xfrm>
            <a:off x="533400" y="3886200"/>
            <a:ext cx="7696200" cy="2971800"/>
            <a:chOff x="609600" y="685800"/>
            <a:chExt cx="7696200" cy="2971800"/>
          </a:xfrm>
        </p:grpSpPr>
        <p:graphicFrame>
          <p:nvGraphicFramePr>
            <p:cNvPr id="12" name="Chart 11"/>
            <p:cNvGraphicFramePr/>
            <p:nvPr/>
          </p:nvGraphicFramePr>
          <p:xfrm>
            <a:off x="609600" y="685800"/>
            <a:ext cx="7696200" cy="2971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2297" name="TextBox 13"/>
            <p:cNvSpPr txBox="1">
              <a:spLocks noChangeArrowheads="1"/>
            </p:cNvSpPr>
            <p:nvPr/>
          </p:nvSpPr>
          <p:spPr bwMode="auto">
            <a:xfrm>
              <a:off x="2133600" y="1154113"/>
              <a:ext cx="5105400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IN" sz="1600" b="1" dirty="0">
                  <a:solidFill>
                    <a:srgbClr val="C00000"/>
                  </a:solidFill>
                </a:rPr>
                <a:t>42%    36%    11%                          36%    32%    25%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685800" y="1828800"/>
            <a:ext cx="411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dirty="0">
                <a:solidFill>
                  <a:srgbClr val="000000"/>
                </a:solidFill>
              </a:rPr>
              <a:t>   Parent TAG 24            Mutant TG 87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5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752828"/>
              </p:ext>
            </p:extLst>
          </p:nvPr>
        </p:nvGraphicFramePr>
        <p:xfrm>
          <a:off x="1232079" y="2057400"/>
          <a:ext cx="73914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3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2400" dirty="0">
                          <a:solidFill>
                            <a:srgbClr val="C00000"/>
                          </a:solidFill>
                        </a:rPr>
                        <a:t>Oilseeds</a:t>
                      </a:r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2400" dirty="0">
                          <a:solidFill>
                            <a:srgbClr val="C00000"/>
                          </a:solidFill>
                        </a:rPr>
                        <a:t>Pulses</a:t>
                      </a:r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2400" dirty="0">
                          <a:solidFill>
                            <a:srgbClr val="C00000"/>
                          </a:solidFill>
                        </a:rPr>
                        <a:t>Cereals</a:t>
                      </a:r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cs typeface="Times New Roman" pitchFamily="18" charset="0"/>
                        </a:rPr>
                        <a:t>Groundnut </a:t>
                      </a:r>
                      <a:endParaRPr 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000066"/>
                          </a:solidFill>
                          <a:cs typeface="Times New Roman" pitchFamily="18" charset="0"/>
                        </a:rPr>
                        <a:t>Mung</a:t>
                      </a:r>
                      <a:r>
                        <a:rPr lang="en-US" sz="2400" b="1" dirty="0" smtClean="0">
                          <a:solidFill>
                            <a:srgbClr val="000066"/>
                          </a:solidFill>
                          <a:cs typeface="Times New Roman" pitchFamily="18" charset="0"/>
                        </a:rPr>
                        <a:t> bean</a:t>
                      </a:r>
                      <a:endParaRPr 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cs typeface="Times New Roman" pitchFamily="18" charset="0"/>
                        </a:rPr>
                        <a:t>Rice </a:t>
                      </a:r>
                      <a:endParaRPr 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cs typeface="Times New Roman" pitchFamily="18" charset="0"/>
                        </a:rPr>
                        <a:t>Mustard </a:t>
                      </a:r>
                      <a:endParaRPr 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 smtClean="0">
                          <a:solidFill>
                            <a:srgbClr val="000066"/>
                          </a:solidFill>
                          <a:cs typeface="Times New Roman" pitchFamily="18" charset="0"/>
                        </a:rPr>
                        <a:t>Urid</a:t>
                      </a:r>
                      <a:r>
                        <a:rPr lang="en-US" sz="2400" b="1" dirty="0" smtClean="0">
                          <a:solidFill>
                            <a:srgbClr val="000066"/>
                          </a:solidFill>
                          <a:cs typeface="Times New Roman" pitchFamily="18" charset="0"/>
                        </a:rPr>
                        <a:t> bean</a:t>
                      </a:r>
                      <a:endParaRPr 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cs typeface="Times New Roman" pitchFamily="18" charset="0"/>
                        </a:rPr>
                        <a:t>Wheat</a:t>
                      </a:r>
                      <a:endParaRPr 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cs typeface="Times New Roman" pitchFamily="18" charset="0"/>
                        </a:rPr>
                        <a:t>Soybean </a:t>
                      </a:r>
                      <a:endParaRPr 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0066"/>
                          </a:solidFill>
                          <a:cs typeface="Times New Roman" pitchFamily="18" charset="0"/>
                        </a:rPr>
                        <a:t>Pigeon pea</a:t>
                      </a:r>
                      <a:endParaRPr 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cs typeface="Times New Roman" pitchFamily="18" charset="0"/>
                        </a:rPr>
                        <a:t>Sorghum </a:t>
                      </a:r>
                      <a:endParaRPr 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cs typeface="Times New Roman" pitchFamily="18" charset="0"/>
                        </a:rPr>
                        <a:t>Sunflower</a:t>
                      </a:r>
                      <a:endParaRPr 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cs typeface="Times New Roman" pitchFamily="18" charset="0"/>
                        </a:rPr>
                        <a:t>Cowpea</a:t>
                      </a:r>
                      <a:endParaRPr 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cs typeface="Times New Roman" pitchFamily="18" charset="0"/>
                        </a:rPr>
                        <a:t>Linseed</a:t>
                      </a:r>
                      <a:endParaRPr 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0066"/>
                          </a:solidFill>
                          <a:cs typeface="Times New Roman" pitchFamily="18" charset="0"/>
                        </a:rPr>
                        <a:t>Chickpea</a:t>
                      </a:r>
                      <a:endParaRPr 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66800" y="609600"/>
            <a:ext cx="7543800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Crop improvement programme in BARC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3" descr="D:\BARC LOGOS\logo_150_color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Gunde.jpg"/>
          <p:cNvPicPr>
            <a:picLocks noChangeAspect="1"/>
          </p:cNvPicPr>
          <p:nvPr/>
        </p:nvPicPr>
        <p:blipFill>
          <a:blip r:embed="rId3">
            <a:lum bright="41000" contrast="-66000"/>
          </a:blip>
          <a:stretch>
            <a:fillRect/>
          </a:stretch>
        </p:blipFill>
        <p:spPr>
          <a:xfrm>
            <a:off x="0" y="889000"/>
            <a:ext cx="9144000" cy="5524500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44929" cy="29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2215" tIns="11107" rIns="22215" bIns="11107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0" y="0"/>
            <a:ext cx="44929" cy="29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2215" tIns="11107" rIns="22215" bIns="11107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0" y="0"/>
            <a:ext cx="44929" cy="29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2215" tIns="11107" rIns="22215" bIns="11107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77" name="TextBox 13"/>
          <p:cNvSpPr txBox="1">
            <a:spLocks noChangeArrowheads="1"/>
          </p:cNvSpPr>
          <p:nvPr/>
        </p:nvSpPr>
        <p:spPr bwMode="auto">
          <a:xfrm>
            <a:off x="910168" y="79375"/>
            <a:ext cx="7408333" cy="73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215" tIns="11107" rIns="22215" bIns="11107">
            <a:spAutoFit/>
          </a:bodyPr>
          <a:lstStyle/>
          <a:p>
            <a:pPr algn="ctr"/>
            <a:r>
              <a:rPr lang="en-US" sz="2300" b="1" dirty="0">
                <a:solidFill>
                  <a:srgbClr val="C00000"/>
                </a:solidFill>
                <a:latin typeface="Calibri" pitchFamily="34" charset="0"/>
              </a:rPr>
              <a:t>Trombay Crop Varieties  Released &amp; Notified </a:t>
            </a:r>
            <a:r>
              <a:rPr lang="en-US" sz="2300" b="1" dirty="0" smtClean="0">
                <a:solidFill>
                  <a:srgbClr val="C00000"/>
                </a:solidFill>
                <a:latin typeface="Calibri" pitchFamily="34" charset="0"/>
              </a:rPr>
              <a:t>by </a:t>
            </a:r>
            <a:r>
              <a:rPr lang="en-US" sz="2300" b="1" dirty="0" err="1" smtClean="0">
                <a:solidFill>
                  <a:srgbClr val="C00000"/>
                </a:solidFill>
                <a:latin typeface="Calibri" pitchFamily="34" charset="0"/>
              </a:rPr>
              <a:t>GoI</a:t>
            </a:r>
            <a:r>
              <a:rPr lang="en-US" sz="23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br>
              <a:rPr lang="en-US" sz="2300" b="1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2300" b="1" dirty="0" smtClean="0">
                <a:solidFill>
                  <a:srgbClr val="C00000"/>
                </a:solidFill>
                <a:latin typeface="Calibri" pitchFamily="34" charset="0"/>
              </a:rPr>
              <a:t>for </a:t>
            </a:r>
            <a:r>
              <a:rPr lang="en-US" sz="2300" b="1" dirty="0">
                <a:solidFill>
                  <a:srgbClr val="C00000"/>
                </a:solidFill>
                <a:latin typeface="Calibri" pitchFamily="34" charset="0"/>
              </a:rPr>
              <a:t>Commercial Cultivation</a:t>
            </a:r>
          </a:p>
        </p:txBody>
      </p:sp>
      <p:pic>
        <p:nvPicPr>
          <p:cNvPr id="30" name="Picture 29" descr="poster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805" y="1238240"/>
            <a:ext cx="6088393" cy="4762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 descr="D:\BARC LOGOS\logo_150_color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24" cy="857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4"/>
          <p:cNvSpPr txBox="1">
            <a:spLocks noChangeArrowheads="1"/>
          </p:cNvSpPr>
          <p:nvPr/>
        </p:nvSpPr>
        <p:spPr bwMode="auto">
          <a:xfrm>
            <a:off x="76200" y="3429000"/>
            <a:ext cx="876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Andhra Pradesh          Rajasthan         </a:t>
            </a:r>
            <a:r>
              <a:rPr lang="en-US" b="1" dirty="0" smtClean="0">
                <a:latin typeface="Calibri" pitchFamily="34" charset="0"/>
              </a:rPr>
              <a:t>        </a:t>
            </a:r>
            <a:r>
              <a:rPr lang="en-US" b="1" dirty="0">
                <a:latin typeface="Calibri" pitchFamily="34" charset="0"/>
              </a:rPr>
              <a:t>Karnataka         </a:t>
            </a:r>
            <a:r>
              <a:rPr lang="en-US" b="1" dirty="0" smtClean="0">
                <a:latin typeface="Calibri" pitchFamily="34" charset="0"/>
              </a:rPr>
              <a:t>     Maharashtra         </a:t>
            </a:r>
            <a:r>
              <a:rPr lang="en-US" b="1" dirty="0">
                <a:latin typeface="Calibri" pitchFamily="34" charset="0"/>
              </a:rPr>
              <a:t>West Bengal</a:t>
            </a:r>
          </a:p>
        </p:txBody>
      </p:sp>
      <p:pic>
        <p:nvPicPr>
          <p:cNvPr id="9219" name="Picture 6" descr="F:\Ghuge\GhugeRabi08\TG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533400"/>
            <a:ext cx="1552575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533400"/>
            <a:ext cx="1797050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152400" y="0"/>
            <a:ext cx="8686800" cy="578882"/>
          </a:xfrm>
          <a:prstGeom prst="round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Trombay groundnuts 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cultivated across states</a:t>
            </a: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224" name="Picture 7" descr="DSC0505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533400"/>
            <a:ext cx="1835150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8" descr="DSC04729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3733800"/>
            <a:ext cx="178435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9" descr="Sept06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5000" y="533400"/>
            <a:ext cx="1827213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0" descr="DSC00224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39000" y="533400"/>
            <a:ext cx="16065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1" descr="Nowgong 008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62800" y="3810000"/>
            <a:ext cx="1752600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Text Box 14"/>
          <p:cNvSpPr txBox="1">
            <a:spLocks noChangeArrowheads="1"/>
          </p:cNvSpPr>
          <p:nvPr/>
        </p:nvSpPr>
        <p:spPr bwMode="auto">
          <a:xfrm>
            <a:off x="0" y="6248400"/>
            <a:ext cx="899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    Gujarat                                                                                                                           </a:t>
            </a: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Uttar Pradesh</a:t>
            </a:r>
          </a:p>
        </p:txBody>
      </p:sp>
      <p:pic>
        <p:nvPicPr>
          <p:cNvPr id="9230" name="Picture 11" descr="F:\Ghuge\2009\DSC03057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28850" y="4038600"/>
            <a:ext cx="4686300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304800" y="1143000"/>
            <a:ext cx="8458200" cy="2209800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IN" sz="2800" dirty="0">
                <a:solidFill>
                  <a:schemeClr val="tx1"/>
                </a:solidFill>
              </a:rPr>
              <a:t>Every year, around 1000-1500 quintals (~ 10% of national) breeder seed of TG varieties is supplied to seed agencies, NGOs, </a:t>
            </a:r>
            <a:r>
              <a:rPr lang="en-IN" sz="2800" dirty="0" err="1" smtClean="0">
                <a:solidFill>
                  <a:schemeClr val="tx1"/>
                </a:solidFill>
              </a:rPr>
              <a:t>pvt.</a:t>
            </a:r>
            <a:r>
              <a:rPr lang="en-IN" sz="2800" dirty="0" smtClean="0">
                <a:solidFill>
                  <a:schemeClr val="tx1"/>
                </a:solidFill>
              </a:rPr>
              <a:t> companies </a:t>
            </a:r>
            <a:r>
              <a:rPr lang="en-IN" sz="2800" dirty="0">
                <a:solidFill>
                  <a:schemeClr val="tx1"/>
                </a:solidFill>
              </a:rPr>
              <a:t>and farmers.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76200"/>
            <a:ext cx="9144000" cy="52322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CCFF33"/>
                </a:solidFill>
                <a:latin typeface="Tahoma" pitchFamily="34" charset="0"/>
              </a:rPr>
              <a:t>Breeder seed production in </a:t>
            </a:r>
            <a:r>
              <a:rPr lang="en-US" sz="2800" b="1" dirty="0" smtClean="0">
                <a:solidFill>
                  <a:srgbClr val="CCFF33"/>
                </a:solidFill>
                <a:latin typeface="Tahoma" pitchFamily="34" charset="0"/>
              </a:rPr>
              <a:t>groundnut       </a:t>
            </a:r>
            <a:endParaRPr lang="en-US" b="1" dirty="0">
              <a:solidFill>
                <a:srgbClr val="CCFF33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211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70475" y="3714750"/>
            <a:ext cx="3840163" cy="2333625"/>
          </a:xfrm>
          <a:prstGeom prst="rect">
            <a:avLst/>
          </a:prstGeom>
          <a:ln>
            <a:noFill/>
          </a:ln>
          <a:effectLst>
            <a:outerShdw blurRad="50800" dist="1270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0" name="Picture 9" descr="TARM-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80000" y="968375"/>
            <a:ext cx="3867150" cy="2333625"/>
          </a:xfrm>
          <a:prstGeom prst="rect">
            <a:avLst/>
          </a:prstGeom>
          <a:ln w="38100">
            <a:noFill/>
          </a:ln>
          <a:effectLst>
            <a:outerShdw blurRad="50800" dist="1270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685800" y="228600"/>
            <a:ext cx="7772400" cy="39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2220" tIns="11110" rIns="22220" bIns="11110">
            <a:spAutoFit/>
          </a:bodyPr>
          <a:lstStyle/>
          <a:p>
            <a:r>
              <a:rPr lang="en-US" sz="2400" b="1" dirty="0"/>
              <a:t> Popular Trombay Pulse Varieties </a:t>
            </a:r>
            <a:r>
              <a:rPr lang="en-US" sz="2400" b="1" dirty="0" smtClean="0"/>
              <a:t>Suitable </a:t>
            </a:r>
            <a:r>
              <a:rPr lang="en-US" sz="2400" b="1" dirty="0"/>
              <a:t>for Rice Fallows</a:t>
            </a:r>
          </a:p>
        </p:txBody>
      </p:sp>
      <p:pic>
        <p:nvPicPr>
          <p:cNvPr id="2" name="Picture 1" descr="DSC_210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63" y="936625"/>
            <a:ext cx="4765675" cy="2374900"/>
          </a:xfrm>
          <a:prstGeom prst="rect">
            <a:avLst/>
          </a:prstGeom>
          <a:ln>
            <a:noFill/>
          </a:ln>
          <a:effectLst>
            <a:outerShdw blurRad="50800" dist="1270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" name="Picture 3" descr="DSC_2099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87325" y="3881438"/>
            <a:ext cx="4748213" cy="2182812"/>
          </a:xfrm>
          <a:prstGeom prst="rect">
            <a:avLst/>
          </a:prstGeom>
          <a:ln>
            <a:noFill/>
          </a:ln>
          <a:effectLst>
            <a:outerShdw blurRad="50800" dist="1270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2295" name="TextBox 11"/>
          <p:cNvSpPr txBox="1">
            <a:spLocks noChangeArrowheads="1"/>
          </p:cNvSpPr>
          <p:nvPr/>
        </p:nvSpPr>
        <p:spPr bwMode="auto">
          <a:xfrm>
            <a:off x="169863" y="3397250"/>
            <a:ext cx="4765675" cy="206375"/>
          </a:xfrm>
          <a:prstGeom prst="rect">
            <a:avLst/>
          </a:prstGeom>
          <a:solidFill>
            <a:srgbClr val="0D417A"/>
          </a:solidFill>
          <a:ln w="9525">
            <a:noFill/>
            <a:miter lim="800000"/>
            <a:headEnd/>
            <a:tailEnd/>
          </a:ln>
        </p:spPr>
        <p:txBody>
          <a:bodyPr lIns="22220" tIns="11110" rIns="22220" bIns="1111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Mungbean: TM-96-2</a:t>
            </a:r>
          </a:p>
        </p:txBody>
      </p:sp>
      <p:sp>
        <p:nvSpPr>
          <p:cNvPr id="12296" name="TextBox 12"/>
          <p:cNvSpPr txBox="1">
            <a:spLocks noChangeArrowheads="1"/>
          </p:cNvSpPr>
          <p:nvPr/>
        </p:nvSpPr>
        <p:spPr bwMode="auto">
          <a:xfrm>
            <a:off x="187325" y="6146800"/>
            <a:ext cx="4767263" cy="207963"/>
          </a:xfrm>
          <a:prstGeom prst="rect">
            <a:avLst/>
          </a:prstGeom>
          <a:solidFill>
            <a:srgbClr val="0D417A"/>
          </a:solidFill>
          <a:ln w="9525">
            <a:noFill/>
            <a:miter lim="800000"/>
            <a:headEnd/>
            <a:tailEnd/>
          </a:ln>
        </p:spPr>
        <p:txBody>
          <a:bodyPr lIns="22220" tIns="11110" rIns="22220" bIns="1111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Uridbean</a:t>
            </a:r>
            <a:r>
              <a:rPr lang="hi-IN" sz="1200">
                <a:solidFill>
                  <a:schemeClr val="bg1"/>
                </a:solidFill>
              </a:rPr>
              <a:t> </a:t>
            </a:r>
            <a:r>
              <a:rPr lang="en-US" sz="1200">
                <a:solidFill>
                  <a:schemeClr val="bg1"/>
                </a:solidFill>
              </a:rPr>
              <a:t>: TU-40</a:t>
            </a:r>
          </a:p>
        </p:txBody>
      </p:sp>
      <p:sp>
        <p:nvSpPr>
          <p:cNvPr id="12297" name="TextBox 13"/>
          <p:cNvSpPr txBox="1">
            <a:spLocks noChangeArrowheads="1"/>
          </p:cNvSpPr>
          <p:nvPr/>
        </p:nvSpPr>
        <p:spPr bwMode="auto">
          <a:xfrm>
            <a:off x="5608638" y="3365500"/>
            <a:ext cx="3090862" cy="206375"/>
          </a:xfrm>
          <a:prstGeom prst="rect">
            <a:avLst/>
          </a:prstGeom>
          <a:solidFill>
            <a:srgbClr val="0D417A"/>
          </a:solidFill>
          <a:ln w="9525">
            <a:noFill/>
            <a:miter lim="800000"/>
            <a:headEnd/>
            <a:tailEnd/>
          </a:ln>
        </p:spPr>
        <p:txBody>
          <a:bodyPr lIns="22220" tIns="11110" rIns="22220" bIns="1111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Mungbean: TM-2000-2 (Pairy mung)</a:t>
            </a:r>
          </a:p>
        </p:txBody>
      </p:sp>
      <p:sp>
        <p:nvSpPr>
          <p:cNvPr id="12298" name="TextBox 14"/>
          <p:cNvSpPr txBox="1">
            <a:spLocks noChangeArrowheads="1"/>
          </p:cNvSpPr>
          <p:nvPr/>
        </p:nvSpPr>
        <p:spPr bwMode="auto">
          <a:xfrm>
            <a:off x="5884863" y="6127750"/>
            <a:ext cx="3048000" cy="206375"/>
          </a:xfrm>
          <a:prstGeom prst="rect">
            <a:avLst/>
          </a:prstGeom>
          <a:solidFill>
            <a:srgbClr val="0D417A"/>
          </a:solidFill>
          <a:ln w="9525">
            <a:noFill/>
            <a:miter lim="800000"/>
            <a:headEnd/>
            <a:tailEnd/>
          </a:ln>
        </p:spPr>
        <p:txBody>
          <a:bodyPr lIns="22220" tIns="11110" rIns="22220" bIns="1111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Trombay Mung in Rice Fallows</a:t>
            </a:r>
          </a:p>
        </p:txBody>
      </p:sp>
      <p:pic>
        <p:nvPicPr>
          <p:cNvPr id="17" name="Picture 16" descr="TU40 seeds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529167" y="4635500"/>
            <a:ext cx="835406" cy="568854"/>
          </a:xfrm>
          <a:prstGeom prst="ellipse">
            <a:avLst/>
          </a:prstGeom>
          <a:ln>
            <a:noFill/>
          </a:ln>
          <a:effectLst>
            <a:outerShdw blurRad="50800" dist="1270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9" name="Picture 18" descr="mung seeds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232833" y="2317750"/>
            <a:ext cx="835406" cy="569595"/>
          </a:xfrm>
          <a:prstGeom prst="ellipse">
            <a:avLst/>
          </a:prstGeom>
          <a:ln>
            <a:noFill/>
          </a:ln>
          <a:effectLst>
            <a:outerShdw blurRad="50800" dist="127000" dir="2700000" algn="tl" rotWithShape="0">
              <a:prstClr val="black">
                <a:alpha val="3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381000" y="71438"/>
            <a:ext cx="8458200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IN" sz="2800" b="1" dirty="0"/>
              <a:t>RICE : </a:t>
            </a:r>
            <a:r>
              <a:rPr lang="en-IN" sz="2800" b="1" dirty="0" smtClean="0"/>
              <a:t>release of mutant varieties with better yield</a:t>
            </a:r>
            <a:endParaRPr lang="en-IN" sz="2800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8600" y="4191000"/>
          <a:ext cx="3276601" cy="140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3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73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6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Yield (Kg/ha)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Panicle/ m</a:t>
                      </a:r>
                      <a:r>
                        <a:rPr lang="en-IN" sz="1400" baseline="30000" dirty="0"/>
                        <a:t>2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aseline="0" dirty="0"/>
                        <a:t>Grains/ panicle</a:t>
                      </a:r>
                      <a:endParaRPr lang="en-US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BARCKKV13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3949</a:t>
                      </a:r>
                    </a:p>
                    <a:p>
                      <a:pPr algn="ctr"/>
                      <a:r>
                        <a:rPr lang="en-IN" sz="1200" b="1" dirty="0">
                          <a:solidFill>
                            <a:srgbClr val="FF0000"/>
                          </a:solidFill>
                        </a:rPr>
                        <a:t>(↑29.4%)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248</a:t>
                      </a:r>
                    </a:p>
                    <a:p>
                      <a:pPr algn="ctr"/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(↑6 %)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>
                          <a:solidFill>
                            <a:srgbClr val="FF0000"/>
                          </a:solidFill>
                        </a:rPr>
                        <a:t>213</a:t>
                      </a:r>
                    </a:p>
                    <a:p>
                      <a:pPr algn="ctr"/>
                      <a:r>
                        <a:rPr lang="en-IN" sz="1200" b="1" dirty="0">
                          <a:solidFill>
                            <a:srgbClr val="FF0000"/>
                          </a:solidFill>
                        </a:rPr>
                        <a:t>(↑26.7%)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Karjat 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3045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234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168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28600" y="838200"/>
            <a:ext cx="2514600" cy="3276600"/>
            <a:chOff x="838200" y="379506"/>
            <a:chExt cx="2878776" cy="4346388"/>
          </a:xfrm>
        </p:grpSpPr>
        <p:pic>
          <p:nvPicPr>
            <p:cNvPr id="15396" name="Picture 2" descr="D:\rice photographs\2016 RICE PICS\BARC KKV 13-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8200" y="379506"/>
              <a:ext cx="2878776" cy="434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7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41356" y="3549876"/>
              <a:ext cx="1186684" cy="1101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86" name="Rectangle 9"/>
          <p:cNvSpPr>
            <a:spLocks noChangeArrowheads="1"/>
          </p:cNvSpPr>
          <p:nvPr/>
        </p:nvSpPr>
        <p:spPr bwMode="auto">
          <a:xfrm>
            <a:off x="1219200" y="2209800"/>
            <a:ext cx="14310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IN" b="1" dirty="0" smtClean="0"/>
              <a:t>BARC KKV 13</a:t>
            </a:r>
            <a:endParaRPr lang="en-IN" b="1" dirty="0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3962400" y="762000"/>
            <a:ext cx="4724400" cy="2593975"/>
            <a:chOff x="4129088" y="903288"/>
            <a:chExt cx="4724400" cy="2593549"/>
          </a:xfrm>
        </p:grpSpPr>
        <p:pic>
          <p:nvPicPr>
            <p:cNvPr id="15391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29088" y="903288"/>
              <a:ext cx="4480552" cy="2285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92" name="TextBox 8"/>
            <p:cNvSpPr txBox="1">
              <a:spLocks noChangeArrowheads="1"/>
            </p:cNvSpPr>
            <p:nvPr/>
          </p:nvSpPr>
          <p:spPr bwMode="auto">
            <a:xfrm>
              <a:off x="4129088" y="3189060"/>
              <a:ext cx="47244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IN" sz="1400"/>
                <a:t>Screening of rice selections for salinity tolerance</a:t>
              </a:r>
              <a:endParaRPr lang="en-US" sz="1400"/>
            </a:p>
          </p:txBody>
        </p:sp>
        <p:sp>
          <p:nvSpPr>
            <p:cNvPr id="15393" name="TextBox 11"/>
            <p:cNvSpPr txBox="1">
              <a:spLocks noChangeArrowheads="1"/>
            </p:cNvSpPr>
            <p:nvPr/>
          </p:nvSpPr>
          <p:spPr bwMode="auto">
            <a:xfrm>
              <a:off x="7242175" y="1423988"/>
              <a:ext cx="1164934" cy="338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IN" sz="1600" b="1" dirty="0">
                  <a:solidFill>
                    <a:srgbClr val="FFFF00"/>
                  </a:solidFill>
                  <a:latin typeface="Arial Black" pitchFamily="34" charset="0"/>
                </a:rPr>
                <a:t>Tolerant</a:t>
              </a:r>
              <a:r>
                <a:rPr lang="en-IN" sz="1600" b="1" dirty="0">
                  <a:solidFill>
                    <a:srgbClr val="FFFF00"/>
                  </a:solidFill>
                </a:rPr>
                <a:t> 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5394" name="TextBox 12"/>
            <p:cNvSpPr txBox="1">
              <a:spLocks noChangeArrowheads="1"/>
            </p:cNvSpPr>
            <p:nvPr/>
          </p:nvSpPr>
          <p:spPr bwMode="auto">
            <a:xfrm>
              <a:off x="4648200" y="1423988"/>
              <a:ext cx="1589218" cy="338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IN" sz="1600" dirty="0">
                  <a:solidFill>
                    <a:srgbClr val="FFFF00"/>
                  </a:solidFill>
                  <a:latin typeface="Arial Black" pitchFamily="34" charset="0"/>
                </a:rPr>
                <a:t>Non-tolerant</a:t>
              </a:r>
              <a:endParaRPr lang="en-US" dirty="0">
                <a:solidFill>
                  <a:srgbClr val="FFFF00"/>
                </a:solidFill>
                <a:latin typeface="Arial Black" pitchFamily="34" charset="0"/>
              </a:endParaRPr>
            </a:p>
          </p:txBody>
        </p:sp>
        <p:sp>
          <p:nvSpPr>
            <p:cNvPr id="15395" name="Rectangle 14"/>
            <p:cNvSpPr>
              <a:spLocks noChangeArrowheads="1"/>
            </p:cNvSpPr>
            <p:nvPr/>
          </p:nvSpPr>
          <p:spPr bwMode="auto">
            <a:xfrm>
              <a:off x="5729288" y="2579413"/>
              <a:ext cx="1431097" cy="369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IN" b="1" dirty="0" smtClean="0">
                  <a:solidFill>
                    <a:srgbClr val="FFFF00"/>
                  </a:solidFill>
                </a:rPr>
                <a:t>BARC KKV 17</a:t>
              </a:r>
              <a:endParaRPr lang="en-IN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114800" y="33528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4419600" y="3581400"/>
            <a:ext cx="323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IN" sz="1600" dirty="0" smtClean="0">
                <a:latin typeface="Arial Black" pitchFamily="34" charset="0"/>
              </a:rPr>
              <a:t>Dubraj – parent and mutant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12876" cy="14478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Nuclear techniques in agriculture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458200" cy="51054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900" b="1" dirty="0">
                <a:solidFill>
                  <a:srgbClr val="0033CC"/>
                </a:solidFill>
              </a:rPr>
              <a:t>Crop improvement through </a:t>
            </a:r>
            <a:r>
              <a:rPr lang="en-US" sz="2900" b="1" dirty="0">
                <a:solidFill>
                  <a:srgbClr val="C00000"/>
                </a:solidFill>
              </a:rPr>
              <a:t>mutation breeding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900" b="1" dirty="0">
                <a:solidFill>
                  <a:srgbClr val="0033CC"/>
                </a:solidFill>
              </a:rPr>
              <a:t>Pest/insect control through </a:t>
            </a:r>
            <a:r>
              <a:rPr lang="en-US" sz="2900" b="1" dirty="0">
                <a:solidFill>
                  <a:srgbClr val="C00000"/>
                </a:solidFill>
              </a:rPr>
              <a:t>Sterile Insect Technique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900" b="1" dirty="0">
                <a:solidFill>
                  <a:srgbClr val="0033CC"/>
                </a:solidFill>
              </a:rPr>
              <a:t>Development of </a:t>
            </a:r>
            <a:r>
              <a:rPr lang="en-US" sz="2900" b="1" dirty="0" smtClean="0">
                <a:solidFill>
                  <a:srgbClr val="0033CC"/>
                </a:solidFill>
              </a:rPr>
              <a:t>efficient </a:t>
            </a:r>
            <a:r>
              <a:rPr lang="en-US" sz="2900" b="1" dirty="0">
                <a:solidFill>
                  <a:srgbClr val="0033CC"/>
                </a:solidFill>
              </a:rPr>
              <a:t>microbes that can be used as </a:t>
            </a:r>
            <a:r>
              <a:rPr lang="en-US" sz="2900" b="1" dirty="0">
                <a:solidFill>
                  <a:srgbClr val="C00000"/>
                </a:solidFill>
              </a:rPr>
              <a:t>biopesticides/</a:t>
            </a:r>
            <a:r>
              <a:rPr lang="en-US" sz="2900" b="1" dirty="0" err="1">
                <a:solidFill>
                  <a:srgbClr val="C00000"/>
                </a:solidFill>
              </a:rPr>
              <a:t>biocontrol</a:t>
            </a:r>
            <a:r>
              <a:rPr lang="en-US" sz="2900" b="1" dirty="0">
                <a:solidFill>
                  <a:srgbClr val="C00000"/>
                </a:solidFill>
              </a:rPr>
              <a:t> </a:t>
            </a:r>
            <a:r>
              <a:rPr lang="en-US" sz="2900" b="1" dirty="0">
                <a:solidFill>
                  <a:srgbClr val="0033CC"/>
                </a:solidFill>
              </a:rPr>
              <a:t>agents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900" b="1" dirty="0">
                <a:solidFill>
                  <a:srgbClr val="0033CC"/>
                </a:solidFill>
              </a:rPr>
              <a:t>Radiation </a:t>
            </a:r>
            <a:r>
              <a:rPr lang="en-US" sz="2900" b="1" dirty="0" smtClean="0">
                <a:solidFill>
                  <a:srgbClr val="0033CC"/>
                </a:solidFill>
              </a:rPr>
              <a:t>de-</a:t>
            </a:r>
            <a:r>
              <a:rPr lang="en-US" sz="2900" b="1" dirty="0" err="1" smtClean="0">
                <a:solidFill>
                  <a:srgbClr val="0033CC"/>
                </a:solidFill>
              </a:rPr>
              <a:t>polymerisation</a:t>
            </a:r>
            <a:r>
              <a:rPr lang="en-US" sz="2900" b="1" dirty="0" smtClean="0">
                <a:solidFill>
                  <a:srgbClr val="0033CC"/>
                </a:solidFill>
              </a:rPr>
              <a:t> </a:t>
            </a:r>
            <a:r>
              <a:rPr lang="en-US" sz="2900" b="1" dirty="0">
                <a:solidFill>
                  <a:srgbClr val="0033CC"/>
                </a:solidFill>
              </a:rPr>
              <a:t>of biopolymers to be used as </a:t>
            </a:r>
            <a:r>
              <a:rPr lang="en-US" sz="2900" b="1" dirty="0">
                <a:solidFill>
                  <a:srgbClr val="C00000"/>
                </a:solidFill>
              </a:rPr>
              <a:t>bio-stimulants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900" b="1" dirty="0" smtClean="0">
                <a:solidFill>
                  <a:srgbClr val="0033CC"/>
                </a:solidFill>
              </a:rPr>
              <a:t>Radiation-polymerized </a:t>
            </a:r>
            <a:r>
              <a:rPr lang="en-US" sz="2900" b="1" dirty="0" smtClean="0">
                <a:solidFill>
                  <a:srgbClr val="C00000"/>
                </a:solidFill>
              </a:rPr>
              <a:t>superabsorbent hydrogels </a:t>
            </a:r>
            <a:r>
              <a:rPr lang="en-US" sz="2900" b="1" dirty="0" smtClean="0">
                <a:solidFill>
                  <a:srgbClr val="0033CC"/>
                </a:solidFill>
              </a:rPr>
              <a:t>to enhance soil moisture retention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900" b="1" dirty="0" smtClean="0">
                <a:solidFill>
                  <a:srgbClr val="0033CC"/>
                </a:solidFill>
              </a:rPr>
              <a:t>Use </a:t>
            </a:r>
            <a:r>
              <a:rPr lang="en-US" sz="2900" b="1" dirty="0">
                <a:solidFill>
                  <a:srgbClr val="0033CC"/>
                </a:solidFill>
              </a:rPr>
              <a:t>of </a:t>
            </a:r>
            <a:r>
              <a:rPr lang="en-US" sz="2900" b="1" dirty="0">
                <a:solidFill>
                  <a:srgbClr val="C00000"/>
                </a:solidFill>
              </a:rPr>
              <a:t>radiotracers</a:t>
            </a:r>
            <a:r>
              <a:rPr lang="en-US" sz="2900" b="1" dirty="0">
                <a:solidFill>
                  <a:srgbClr val="0033CC"/>
                </a:solidFill>
              </a:rPr>
              <a:t> to </a:t>
            </a:r>
            <a:r>
              <a:rPr lang="en-US" sz="2900" b="1" dirty="0" smtClean="0">
                <a:solidFill>
                  <a:srgbClr val="0033CC"/>
                </a:solidFill>
              </a:rPr>
              <a:t>study nutrient </a:t>
            </a:r>
            <a:r>
              <a:rPr lang="en-US" sz="2900" b="1" dirty="0" smtClean="0">
                <a:solidFill>
                  <a:srgbClr val="0033CC"/>
                </a:solidFill>
              </a:rPr>
              <a:t>uptake</a:t>
            </a:r>
            <a:endParaRPr lang="en-US" sz="29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1" y="533400"/>
            <a:ext cx="5791200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81000" y="5965825"/>
            <a:ext cx="86106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FF"/>
                </a:solidFill>
                <a:latin typeface="+mn-lt"/>
                <a:ea typeface="Calibri" pitchFamily="34" charset="0"/>
                <a:cs typeface="Arial" pitchFamily="34" charset="0"/>
              </a:rPr>
              <a:t>Giant Cavendish. A: Field view , B &amp; C: Control plant- Tall and susceptible to lodging along with the harvested bunch  D &amp; E : TBM-2 mutant of Giant Cavendish at maturity stage along with the harvested  bunch. </a:t>
            </a:r>
            <a:endParaRPr lang="en-US" sz="1400" dirty="0">
              <a:solidFill>
                <a:srgbClr val="0000FF"/>
              </a:solidFill>
              <a:latin typeface="+mn-lt"/>
              <a:cs typeface="Arial" pitchFamily="34" charset="0"/>
            </a:endParaRP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685800" y="152400"/>
            <a:ext cx="8153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alibri" pitchFamily="34" charset="0"/>
              </a:rPr>
              <a:t>Gamma irradiation derived dwarf mutant in </a:t>
            </a:r>
            <a:r>
              <a:rPr lang="en-US" b="1" dirty="0" smtClean="0">
                <a:solidFill>
                  <a:srgbClr val="0000FF"/>
                </a:solidFill>
                <a:latin typeface="Calibri" pitchFamily="34" charset="0"/>
              </a:rPr>
              <a:t>banana </a:t>
            </a:r>
            <a:r>
              <a:rPr lang="en-US" b="1" dirty="0">
                <a:solidFill>
                  <a:srgbClr val="0000FF"/>
                </a:solidFill>
                <a:latin typeface="Calibri" pitchFamily="34" charset="0"/>
              </a:rPr>
              <a:t>cultivar Giant Cavendish (AAA) </a:t>
            </a:r>
            <a:endParaRPr lang="en-IN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2743200"/>
            <a:ext cx="289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300" dirty="0"/>
              <a:t>Dissemination of Trombay </a:t>
            </a:r>
            <a:r>
              <a:rPr lang="en-US" sz="2400" b="1" spc="300" dirty="0" smtClean="0"/>
              <a:t/>
            </a:r>
            <a:br>
              <a:rPr lang="en-US" sz="2400" b="1" spc="300" dirty="0" smtClean="0"/>
            </a:br>
            <a:r>
              <a:rPr lang="en-US" sz="2400" b="1" spc="300" dirty="0" smtClean="0"/>
              <a:t>Crop </a:t>
            </a:r>
            <a:r>
              <a:rPr lang="en-US" sz="2400" b="1" spc="300" dirty="0"/>
              <a:t>Varieties</a:t>
            </a:r>
          </a:p>
        </p:txBody>
      </p:sp>
      <p:pic>
        <p:nvPicPr>
          <p:cNvPr id="6147" name="Picture 4" descr="map india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228600"/>
            <a:ext cx="53816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3879" y="2895600"/>
            <a:ext cx="7210121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82039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381000"/>
            <a:ext cx="3581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5156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66"/>
                </a:solidFill>
              </a:rPr>
              <a:t>Applications in agricultural biotechnology</a:t>
            </a:r>
            <a:endParaRPr lang="en-US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9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87264" y="685800"/>
            <a:ext cx="708660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Trichoderma</a:t>
            </a:r>
            <a:r>
              <a:rPr lang="en-US" sz="3200" b="1" dirty="0"/>
              <a:t> biopesticide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947" y="1676400"/>
            <a:ext cx="6799233" cy="329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799" y="5248140"/>
            <a:ext cx="6037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Parent (wild strain)                            Mutant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9554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FIELD PERFORMANCE OF MUTANT STRAIN AT RAIPUR </a:t>
            </a:r>
            <a:r>
              <a:rPr lang="en-US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2016</a:t>
            </a:r>
            <a:endParaRPr lang="en-US" sz="2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91" y="410546"/>
            <a:ext cx="9145191" cy="286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8" y="3352800"/>
            <a:ext cx="910937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6519446"/>
            <a:ext cx="9144000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000" b="1" i="1" dirty="0">
                <a:latin typeface="Tahoma" pitchFamily="34" charset="0"/>
                <a:ea typeface="Tahoma" pitchFamily="34" charset="0"/>
                <a:cs typeface="Tahoma" pitchFamily="34" charset="0"/>
              </a:rPr>
              <a:t>Trichoderma</a:t>
            </a:r>
            <a:r>
              <a:rPr lang="en-IN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biopesticide is used for disease control in the field. </a:t>
            </a:r>
          </a:p>
        </p:txBody>
      </p:sp>
    </p:spTree>
    <p:extLst>
      <p:ext uri="{BB962C8B-B14F-4D97-AF65-F5344CB8AC3E}">
        <p14:creationId xmlns:p14="http://schemas.microsoft.com/office/powerpoint/2010/main" val="7852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11163"/>
          </a:xfrm>
          <a:solidFill>
            <a:srgbClr val="A50021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Use of irradiated chitosan as a bio-stimulator in agriculture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661988"/>
            <a:ext cx="8734425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\Desktop\chitosan ppt\IMG-20180729-WA0038.jpg"/>
          <p:cNvPicPr>
            <a:picLocks noChangeAspect="1" noChangeArrowheads="1"/>
          </p:cNvPicPr>
          <p:nvPr/>
        </p:nvPicPr>
        <p:blipFill>
          <a:blip r:embed="rId3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357166"/>
            <a:ext cx="7858180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lvi\Downloads\IMG-20180721-WA005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4857750" cy="6477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0" y="457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Coriander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6314" y="371475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Spray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00166" y="29289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Sprayed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057400"/>
            <a:ext cx="3810000" cy="2179545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0000CC"/>
                </a:solidFill>
              </a:rPr>
              <a:t>Control of </a:t>
            </a:r>
            <a:r>
              <a:rPr lang="en-US" sz="2800" b="1" dirty="0">
                <a:solidFill>
                  <a:srgbClr val="FF0000"/>
                </a:solidFill>
              </a:rPr>
              <a:t>papaya virus </a:t>
            </a:r>
            <a:r>
              <a:rPr lang="en-US" sz="2800" b="1" dirty="0">
                <a:solidFill>
                  <a:srgbClr val="0000CC"/>
                </a:solidFill>
              </a:rPr>
              <a:t>infection by foliar spray with chitosan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99" y="364140"/>
            <a:ext cx="3888585" cy="291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85786" y="271462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Spray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3886200" cy="322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42910" y="3571876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Spray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adiation Interacting with DNA Molecu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295400"/>
            <a:ext cx="6015507" cy="4331167"/>
          </a:xfrm>
          <a:prstGeom prst="rect">
            <a:avLst/>
          </a:prstGeom>
          <a:noFill/>
        </p:spPr>
      </p:pic>
      <p:pic>
        <p:nvPicPr>
          <p:cNvPr id="3" name="Picture 1" descr="C:\Users\Administrator\Desktop\logo_450_color_wlin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36053" y="448875"/>
            <a:ext cx="7696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Radiation can be used to make genetic changes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5981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04800"/>
            <a:ext cx="7696200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solidFill>
                  <a:srgbClr val="0000CC"/>
                </a:solidFill>
              </a:rPr>
              <a:t>Radiation </a:t>
            </a:r>
            <a:r>
              <a:rPr lang="en-IN" sz="2800" b="1" dirty="0">
                <a:solidFill>
                  <a:srgbClr val="0000CC"/>
                </a:solidFill>
              </a:rPr>
              <a:t>Polymerized </a:t>
            </a:r>
            <a:r>
              <a:rPr lang="en-IN" sz="2800" b="1" dirty="0" smtClean="0">
                <a:solidFill>
                  <a:srgbClr val="0000CC"/>
                </a:solidFill>
              </a:rPr>
              <a:t>Super-absorbent Hydrogel</a:t>
            </a:r>
            <a:endParaRPr lang="en-IN" sz="2400" b="1" dirty="0">
              <a:solidFill>
                <a:srgbClr val="0000CC"/>
              </a:solidFill>
            </a:endParaRPr>
          </a:p>
        </p:txBody>
      </p:sp>
      <p:pic>
        <p:nvPicPr>
          <p:cNvPr id="15" name="Picture 27" descr="E:\NABTD-movie\NABTD-movie\BARC_logo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74" y="17878"/>
            <a:ext cx="878026" cy="896522"/>
          </a:xfrm>
          <a:prstGeom prst="rect">
            <a:avLst/>
          </a:prstGeom>
          <a:noFill/>
        </p:spPr>
      </p:pic>
      <p:sp>
        <p:nvSpPr>
          <p:cNvPr id="16" name="TextBox 30"/>
          <p:cNvSpPr txBox="1">
            <a:spLocks noChangeArrowheads="1"/>
          </p:cNvSpPr>
          <p:nvPr/>
        </p:nvSpPr>
        <p:spPr bwMode="auto">
          <a:xfrm>
            <a:off x="4038600" y="916156"/>
            <a:ext cx="48768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marL="179388" indent="-179388">
              <a:buFont typeface="Arial" pitchFamily="34" charset="0"/>
              <a:buChar char="•"/>
              <a:defRPr/>
            </a:pPr>
            <a:r>
              <a:rPr lang="en-IN" sz="2200" b="1" dirty="0" smtClean="0">
                <a:cs typeface="Times New Roman" pitchFamily="18" charset="0"/>
              </a:rPr>
              <a:t>High water </a:t>
            </a:r>
            <a:r>
              <a:rPr lang="en-IN" sz="2200" b="1" dirty="0">
                <a:cs typeface="Times New Roman" pitchFamily="18" charset="0"/>
              </a:rPr>
              <a:t>retention (&gt;300 times) 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en-IN" sz="2200" b="1" dirty="0">
                <a:cs typeface="Times New Roman" pitchFamily="18" charset="0"/>
              </a:rPr>
              <a:t>Biodegradable and non-toxic 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en-IN" sz="2200" b="1" dirty="0">
                <a:cs typeface="Times New Roman" pitchFamily="18" charset="0"/>
              </a:rPr>
              <a:t>Reduces irrigation frequency 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en-IN" sz="2200" b="1" dirty="0" smtClean="0">
                <a:cs typeface="Times New Roman" pitchFamily="18" charset="0"/>
              </a:rPr>
              <a:t>Residue-free synthesis</a:t>
            </a:r>
            <a:endParaRPr lang="en-IN" sz="2200" b="1" dirty="0">
              <a:cs typeface="Times New Roman" pitchFamily="18" charset="0"/>
            </a:endParaRP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en-IN" sz="2200" b="1" dirty="0">
                <a:cs typeface="Times New Roman" pitchFamily="18" charset="0"/>
              </a:rPr>
              <a:t>Improves hydro-physical properties of soil 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en-US" sz="2200" b="1" dirty="0">
                <a:ea typeface="Times New Roman" pitchFamily="18" charset="0"/>
                <a:cs typeface="Times New Roman" pitchFamily="18" charset="0"/>
              </a:rPr>
              <a:t>Reduces erosion and water runoff </a:t>
            </a:r>
            <a:endParaRPr lang="en-US" sz="2200" b="1" dirty="0">
              <a:ea typeface="Times New Roman" pitchFamily="18" charset="0"/>
              <a:cs typeface="Arial" pitchFamily="34" charset="0"/>
            </a:endParaRP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en-US" sz="2200" b="1" dirty="0">
                <a:ea typeface="Times New Roman" pitchFamily="18" charset="0"/>
                <a:cs typeface="Times New Roman" pitchFamily="18" charset="0"/>
              </a:rPr>
              <a:t>Enhances plant </a:t>
            </a:r>
            <a:r>
              <a:rPr lang="en-US" sz="2200" b="1" dirty="0" smtClean="0">
                <a:ea typeface="Times New Roman" pitchFamily="18" charset="0"/>
                <a:cs typeface="Times New Roman" pitchFamily="18" charset="0"/>
              </a:rPr>
              <a:t>productivity in arid soil</a:t>
            </a:r>
            <a:endParaRPr lang="en-US" sz="2200" b="1" dirty="0"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219200"/>
            <a:ext cx="3581400" cy="384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39"/>
          <p:cNvGrpSpPr/>
          <p:nvPr/>
        </p:nvGrpSpPr>
        <p:grpSpPr>
          <a:xfrm>
            <a:off x="4214750" y="3992166"/>
            <a:ext cx="2719450" cy="2713434"/>
            <a:chOff x="3054338" y="4419600"/>
            <a:chExt cx="2355862" cy="2286000"/>
          </a:xfrm>
        </p:grpSpPr>
        <p:pic>
          <p:nvPicPr>
            <p:cNvPr id="38" name="Picture 1"/>
            <p:cNvPicPr>
              <a:picLocks noChangeAspect="1" noChangeArrowheads="1"/>
            </p:cNvPicPr>
            <p:nvPr/>
          </p:nvPicPr>
          <p:blipFill>
            <a:blip r:embed="rId5" cstate="screen">
              <a:lum bright="15000" contrast="37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4419600"/>
              <a:ext cx="2209800" cy="2286000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 rot="16200000">
              <a:off x="2055911" y="5418027"/>
              <a:ext cx="2286000" cy="28914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Root Infiltration in SAP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Pest control using</a:t>
            </a:r>
            <a:br>
              <a:rPr lang="en-US" b="1" dirty="0" smtClean="0">
                <a:solidFill>
                  <a:srgbClr val="0000CC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Sterile Insect Technique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62200"/>
            <a:ext cx="8229600" cy="3810000"/>
          </a:xfrm>
        </p:spPr>
        <p:txBody>
          <a:bodyPr/>
          <a:lstStyle/>
          <a:p>
            <a:r>
              <a:rPr lang="en-US" b="1" dirty="0" smtClean="0"/>
              <a:t>Large-scale release of radiation-</a:t>
            </a:r>
            <a:r>
              <a:rPr lang="en-US" b="1" dirty="0" err="1" smtClean="0"/>
              <a:t>sterilised</a:t>
            </a:r>
            <a:r>
              <a:rPr lang="en-US" b="1" dirty="0" smtClean="0"/>
              <a:t> males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Eco-friendly: no use of harmful chemicals</a:t>
            </a:r>
          </a:p>
          <a:p>
            <a:r>
              <a:rPr lang="en-US" b="1" dirty="0" smtClean="0"/>
              <a:t>Accepted and widely employed by FAO, IAEA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Can be part of Integrated Pest Management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5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298450" y="314325"/>
            <a:ext cx="8816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FF"/>
                </a:solidFill>
              </a:rPr>
              <a:t>Major insect pests of fruits and vegetables in India</a:t>
            </a:r>
            <a:endParaRPr lang="en-IN" sz="2800" b="1">
              <a:solidFill>
                <a:srgbClr val="0000FF"/>
              </a:solidFill>
            </a:endParaRPr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228600" y="950913"/>
            <a:ext cx="796436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eaLnBrk="1" hangingPunct="1">
              <a:buFont typeface="+mj-lt"/>
              <a:buAutoNum type="arabicPeriod"/>
            </a:pPr>
            <a:r>
              <a:rPr lang="en-US" sz="2000" b="1" dirty="0"/>
              <a:t>Pod borer, </a:t>
            </a:r>
            <a:r>
              <a:rPr lang="en-US" sz="2000" b="1" i="1" dirty="0" err="1"/>
              <a:t>Helicoverpa</a:t>
            </a:r>
            <a:r>
              <a:rPr lang="en-US" sz="2000" b="1" i="1" dirty="0"/>
              <a:t> </a:t>
            </a:r>
            <a:r>
              <a:rPr lang="en-US" sz="2000" b="1" i="1" dirty="0" err="1"/>
              <a:t>armigera</a:t>
            </a:r>
            <a:endParaRPr lang="en-US" sz="2000" b="1" i="1" dirty="0"/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000" b="1" dirty="0"/>
              <a:t>Cutworm, </a:t>
            </a:r>
            <a:r>
              <a:rPr lang="en-US" sz="2000" b="1" i="1" dirty="0" err="1"/>
              <a:t>Spodoptera</a:t>
            </a:r>
            <a:r>
              <a:rPr lang="en-US" sz="2000" b="1" i="1" dirty="0"/>
              <a:t> </a:t>
            </a:r>
            <a:r>
              <a:rPr lang="en-US" sz="2000" b="1" i="1" dirty="0" err="1"/>
              <a:t>litura</a:t>
            </a:r>
            <a:endParaRPr lang="en-US" sz="2000" b="1" i="1" dirty="0"/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000" b="1" dirty="0"/>
              <a:t>Fruit fly, </a:t>
            </a:r>
            <a:r>
              <a:rPr lang="en-US" sz="2000" b="1" i="1" dirty="0" err="1"/>
              <a:t>Bactrocera</a:t>
            </a:r>
            <a:r>
              <a:rPr lang="en-US" sz="2000" b="1" dirty="0"/>
              <a:t> </a:t>
            </a:r>
            <a:r>
              <a:rPr lang="en-US" sz="2000" b="1" dirty="0" err="1"/>
              <a:t>sp</a:t>
            </a:r>
            <a:endParaRPr lang="en-US" sz="2000" b="1" dirty="0"/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000" b="1" dirty="0"/>
              <a:t>Potato tuber moth, </a:t>
            </a:r>
            <a:r>
              <a:rPr lang="en-US" sz="2000" b="1" i="1" dirty="0" err="1"/>
              <a:t>Pthorimaea</a:t>
            </a:r>
            <a:r>
              <a:rPr lang="en-US" sz="2000" b="1" i="1" dirty="0"/>
              <a:t> </a:t>
            </a:r>
            <a:r>
              <a:rPr lang="en-US" sz="2000" b="1" i="1" dirty="0" err="1"/>
              <a:t>operculella</a:t>
            </a:r>
            <a:endParaRPr lang="en-US" sz="2000" b="1" i="1" dirty="0"/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000" b="1" dirty="0"/>
              <a:t>Diamond back moth, </a:t>
            </a:r>
            <a:r>
              <a:rPr lang="en-US" sz="2000" b="1" i="1" dirty="0" err="1"/>
              <a:t>Plutella</a:t>
            </a:r>
            <a:r>
              <a:rPr lang="en-US" sz="2000" b="1" i="1" dirty="0"/>
              <a:t> </a:t>
            </a:r>
            <a:r>
              <a:rPr lang="en-US" sz="2000" b="1" i="1" dirty="0" err="1"/>
              <a:t>xylostella</a:t>
            </a:r>
            <a:endParaRPr lang="en-US" sz="2000" b="1" i="1" dirty="0"/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000" b="1" dirty="0"/>
              <a:t>Tomato leaf miner, </a:t>
            </a:r>
            <a:r>
              <a:rPr lang="en-US" sz="2000" b="1" i="1" dirty="0" err="1"/>
              <a:t>Tuta</a:t>
            </a:r>
            <a:r>
              <a:rPr lang="en-US" sz="2000" b="1" i="1" dirty="0"/>
              <a:t> </a:t>
            </a:r>
            <a:r>
              <a:rPr lang="en-US" sz="2000" b="1" i="1" dirty="0" err="1"/>
              <a:t>absoluta</a:t>
            </a:r>
            <a:r>
              <a:rPr lang="en-US" sz="2000" b="1" i="1" dirty="0"/>
              <a:t> (2014 onwards)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000" b="1" dirty="0"/>
              <a:t>Sucking pests: Aphids, whitefly, </a:t>
            </a:r>
            <a:r>
              <a:rPr lang="en-US" sz="2000" b="1" dirty="0" err="1"/>
              <a:t>thrips</a:t>
            </a:r>
            <a:r>
              <a:rPr lang="en-US" sz="2000" b="1" dirty="0"/>
              <a:t>, </a:t>
            </a:r>
            <a:r>
              <a:rPr lang="en-US" sz="2000" b="1" dirty="0" err="1"/>
              <a:t>mealybugs</a:t>
            </a:r>
            <a:r>
              <a:rPr lang="en-US" sz="2000" b="1" dirty="0"/>
              <a:t>, hoppers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000" b="1" dirty="0"/>
              <a:t>Root feeders: </a:t>
            </a:r>
            <a:r>
              <a:rPr lang="en-US" sz="2000" b="1" i="1" dirty="0" err="1"/>
              <a:t>Holotrichia</a:t>
            </a:r>
            <a:r>
              <a:rPr lang="en-US" sz="2000" b="1" dirty="0"/>
              <a:t> </a:t>
            </a:r>
            <a:r>
              <a:rPr lang="en-US" sz="2000" b="1" dirty="0" err="1"/>
              <a:t>sp</a:t>
            </a:r>
            <a:endParaRPr lang="en-US" sz="2000" b="1" dirty="0"/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199" y="3600450"/>
            <a:ext cx="3853297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13"/>
          <p:cNvSpPr txBox="1">
            <a:spLocks noChangeArrowheads="1"/>
          </p:cNvSpPr>
          <p:nvPr/>
        </p:nvSpPr>
        <p:spPr bwMode="auto">
          <a:xfrm>
            <a:off x="5181600" y="3886200"/>
            <a:ext cx="31241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i="1" dirty="0"/>
              <a:t>H. </a:t>
            </a:r>
            <a:r>
              <a:rPr lang="en-US" b="1" i="1" dirty="0" err="1"/>
              <a:t>a</a:t>
            </a:r>
            <a:r>
              <a:rPr lang="en-US" b="1" i="1" dirty="0" err="1" smtClean="0"/>
              <a:t>rmigera</a:t>
            </a:r>
            <a:r>
              <a:rPr lang="en-US" b="1" i="1" dirty="0" smtClean="0"/>
              <a:t> </a:t>
            </a:r>
            <a:r>
              <a:rPr lang="en-US" b="1" dirty="0" smtClean="0"/>
              <a:t>(army worm)</a:t>
            </a:r>
            <a:endParaRPr lang="en-IN" b="1" dirty="0"/>
          </a:p>
        </p:txBody>
      </p:sp>
      <p:pic>
        <p:nvPicPr>
          <p:cNvPr id="18438" name="Picture 15" descr="D:\Ashok\IAEA Tuta results\Photos\IMG-20170514-WA000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600450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Box 10"/>
          <p:cNvSpPr txBox="1">
            <a:spLocks noChangeArrowheads="1"/>
          </p:cNvSpPr>
          <p:nvPr/>
        </p:nvSpPr>
        <p:spPr bwMode="auto">
          <a:xfrm>
            <a:off x="384175" y="5486400"/>
            <a:ext cx="4322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IN" b="1" i="1" dirty="0" err="1"/>
              <a:t>Tuta</a:t>
            </a:r>
            <a:r>
              <a:rPr lang="en-IN" b="1" i="1" dirty="0"/>
              <a:t> </a:t>
            </a:r>
            <a:r>
              <a:rPr lang="en-IN" b="1" i="1" dirty="0" err="1"/>
              <a:t>absoluta</a:t>
            </a:r>
            <a:r>
              <a:rPr lang="en-IN" b="1" i="1" dirty="0"/>
              <a:t> </a:t>
            </a:r>
            <a:r>
              <a:rPr lang="en-IN" b="1" dirty="0"/>
              <a:t>feeding on tomato leaf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553200"/>
            <a:ext cx="9144000" cy="1588"/>
          </a:xfrm>
          <a:prstGeom prst="line">
            <a:avLst/>
          </a:prstGeom>
          <a:ln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3" name="TextBox 10"/>
          <p:cNvSpPr txBox="1">
            <a:spLocks noChangeArrowheads="1"/>
          </p:cNvSpPr>
          <p:nvPr/>
        </p:nvSpPr>
        <p:spPr bwMode="auto">
          <a:xfrm>
            <a:off x="0" y="6550025"/>
            <a:ext cx="1771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1</a:t>
            </a:r>
            <a:r>
              <a:rPr lang="en-US" sz="1400" b="1" baseline="30000">
                <a:solidFill>
                  <a:schemeClr val="bg1"/>
                </a:solidFill>
              </a:rPr>
              <a:t>st</a:t>
            </a:r>
            <a:r>
              <a:rPr lang="en-US" sz="1400" b="1">
                <a:solidFill>
                  <a:schemeClr val="bg1"/>
                </a:solidFill>
              </a:rPr>
              <a:t> RCM-IAEA CRP</a:t>
            </a:r>
            <a:endParaRPr lang="en-IN" sz="1400" b="1">
              <a:solidFill>
                <a:schemeClr val="bg1"/>
              </a:solidFill>
            </a:endParaRPr>
          </a:p>
        </p:txBody>
      </p:sp>
      <p:sp>
        <p:nvSpPr>
          <p:cNvPr id="18444" name="TextBox 11"/>
          <p:cNvSpPr txBox="1">
            <a:spLocks noChangeArrowheads="1"/>
          </p:cNvSpPr>
          <p:nvPr/>
        </p:nvSpPr>
        <p:spPr bwMode="auto">
          <a:xfrm>
            <a:off x="7618413" y="6553200"/>
            <a:ext cx="1546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1"/>
                </a:solidFill>
              </a:rPr>
              <a:t>July 03-07, 2017</a:t>
            </a:r>
            <a:endParaRPr lang="en-IN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214313" y="914400"/>
            <a:ext cx="5043487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sz="2400" b="1" i="1" dirty="0" smtClean="0">
                <a:latin typeface="+mn-lt"/>
                <a:cs typeface="Times New Roman" pitchFamily="18" charset="0"/>
              </a:rPr>
              <a:t>Bactrocera cucurbitae</a:t>
            </a:r>
            <a:r>
              <a:rPr lang="en-US" sz="2400" b="1" dirty="0" smtClean="0">
                <a:latin typeface="+mn-lt"/>
                <a:cs typeface="Times New Roman" pitchFamily="18" charset="0"/>
              </a:rPr>
              <a:t> is major fruit fly pest </a:t>
            </a:r>
            <a:r>
              <a:rPr lang="en-US" sz="2400" b="1" dirty="0">
                <a:latin typeface="+mn-lt"/>
                <a:cs typeface="Times New Roman" pitchFamily="18" charset="0"/>
              </a:rPr>
              <a:t>on fruits </a:t>
            </a:r>
            <a:r>
              <a:rPr lang="en-US" sz="2400" b="1" dirty="0" smtClean="0">
                <a:latin typeface="+mn-lt"/>
                <a:cs typeface="Times New Roman" pitchFamily="18" charset="0"/>
              </a:rPr>
              <a:t>&amp; vegetables; damages around 30-90% production</a:t>
            </a:r>
            <a:endParaRPr lang="en-US" sz="2400" b="1" dirty="0">
              <a:latin typeface="+mn-lt"/>
              <a:cs typeface="Times New Roman" pitchFamily="18" charset="0"/>
            </a:endParaRPr>
          </a:p>
          <a:p>
            <a:pPr marL="342900" indent="-342900">
              <a:buFontTx/>
              <a:buChar char="•"/>
            </a:pPr>
            <a:endParaRPr lang="en-US" sz="1400" b="1" dirty="0">
              <a:latin typeface="+mn-lt"/>
              <a:cs typeface="Times New Roman" pitchFamily="18" charset="0"/>
            </a:endParaRPr>
          </a:p>
          <a:p>
            <a:pPr marL="342900" indent="-342900">
              <a:buFontTx/>
              <a:buChar char="•"/>
            </a:pPr>
            <a:r>
              <a:rPr lang="en-US" sz="2400" b="1" dirty="0">
                <a:cs typeface="Times New Roman" pitchFamily="18" charset="0"/>
              </a:rPr>
              <a:t>Quarantine restrictions on export of fruits and vegetables </a:t>
            </a:r>
            <a:endParaRPr lang="en-US" sz="2400" b="1" dirty="0" smtClean="0">
              <a:cs typeface="Times New Roman" pitchFamily="18" charset="0"/>
            </a:endParaRPr>
          </a:p>
          <a:p>
            <a:pPr marL="342900" indent="-342900">
              <a:buFontTx/>
              <a:buChar char="•"/>
            </a:pPr>
            <a:endParaRPr lang="en-US" sz="1400" b="1" dirty="0">
              <a:cs typeface="Times New Roman" pitchFamily="18" charset="0"/>
            </a:endParaRPr>
          </a:p>
          <a:p>
            <a:pPr marL="342900" indent="-342900">
              <a:buFontTx/>
              <a:buChar char="•"/>
            </a:pPr>
            <a:r>
              <a:rPr lang="en-US" sz="2400" b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Annual </a:t>
            </a:r>
            <a:r>
              <a:rPr lang="en-US" sz="24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economic losses </a:t>
            </a:r>
            <a:r>
              <a:rPr lang="en-US" sz="2400" b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estimated:</a:t>
            </a:r>
            <a:br>
              <a:rPr lang="en-US" sz="2400" b="1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</a:br>
            <a:r>
              <a:rPr lang="en-US" sz="24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Rs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. 7000 crore</a:t>
            </a:r>
          </a:p>
          <a:p>
            <a:pPr marL="342900" indent="-342900">
              <a:buFontTx/>
              <a:buChar char="•"/>
            </a:pPr>
            <a:endParaRPr lang="en-US" sz="1400" b="1" dirty="0">
              <a:solidFill>
                <a:srgbClr val="000099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051" name="TextBox 19"/>
          <p:cNvSpPr txBox="1">
            <a:spLocks noChangeArrowheads="1"/>
          </p:cNvSpPr>
          <p:nvPr/>
        </p:nvSpPr>
        <p:spPr bwMode="auto">
          <a:xfrm>
            <a:off x="1066800" y="228600"/>
            <a:ext cx="69741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N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Development of SIT for </a:t>
            </a:r>
            <a:r>
              <a:rPr lang="en-IN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melon fruit </a:t>
            </a:r>
            <a:r>
              <a:rPr lang="en-IN" sz="2800" b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fly control</a:t>
            </a:r>
          </a:p>
        </p:txBody>
      </p:sp>
      <p:pic>
        <p:nvPicPr>
          <p:cNvPr id="2052" name="Picture 5" descr="C:\Users\Admin\Desktop\Vegetable field\IMG_19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4572000"/>
            <a:ext cx="317658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2159" y="1356437"/>
            <a:ext cx="3239264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4191000"/>
            <a:ext cx="2395537" cy="224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C:\Users\Admin\Desktop\Vegetable field\IMG_188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438" y="4572000"/>
            <a:ext cx="2643187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48649" y="1365959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Melon fruit fly</a:t>
            </a:r>
            <a:endParaRPr lang="en-IN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56734" y="6400800"/>
            <a:ext cx="1777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Irradiated pupae</a:t>
            </a:r>
            <a:endParaRPr lang="en-IN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36759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514600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</a:rPr>
              <a:t>Irradiation to control post-harvest losses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400800" cy="4873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2060"/>
                </a:solidFill>
              </a:rPr>
              <a:t>Food irradiation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0244" name="Picture 2" descr="http://www.foodsng.com/wp-content/uploads/2015/04/irradiated-food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642918"/>
            <a:ext cx="819447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6" y="214290"/>
            <a:ext cx="8382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E:\Official Letter\BARC Logo\logo_300_color_wline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390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rgbClr val="000066"/>
                </a:solidFill>
              </a:rPr>
              <a:t>Is irradiated food safe?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Accepted by international bodies and FSSSAI</a:t>
            </a:r>
          </a:p>
          <a:p>
            <a:r>
              <a:rPr lang="en-US" dirty="0" smtClean="0"/>
              <a:t>After irradiation, food does not become radioactive</a:t>
            </a:r>
          </a:p>
          <a:p>
            <a:r>
              <a:rPr lang="en-US" dirty="0" smtClean="0"/>
              <a:t>Nutrient loss? Marginal; similar to loss due to cooking</a:t>
            </a:r>
          </a:p>
          <a:p>
            <a:r>
              <a:rPr lang="en-US" dirty="0" smtClean="0"/>
              <a:t>Enhances food safety, because of pathogen elimination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83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1"/>
          <p:cNvSpPr txBox="1">
            <a:spLocks noGrp="1" noChangeArrowheads="1"/>
          </p:cNvSpPr>
          <p:nvPr>
            <p:ph type="title"/>
          </p:nvPr>
        </p:nvSpPr>
        <p:spPr>
          <a:xfrm>
            <a:off x="134668" y="228600"/>
            <a:ext cx="8534400" cy="461665"/>
          </a:xfrm>
          <a:solidFill>
            <a:srgbClr val="FFD13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N" sz="2400" b="1" dirty="0">
                <a:effectLst/>
              </a:rPr>
              <a:t>INSECT DISINFESTATION OF CEREALS, LEGUMES AND </a:t>
            </a:r>
            <a:r>
              <a:rPr lang="en-IN" sz="2400" b="1" dirty="0" smtClean="0">
                <a:effectLst/>
              </a:rPr>
              <a:t>SPICES</a:t>
            </a:r>
            <a:endParaRPr lang="en-IN" sz="2400" b="1" dirty="0">
              <a:effectLst/>
            </a:endParaRPr>
          </a:p>
        </p:txBody>
      </p:sp>
      <p:pic>
        <p:nvPicPr>
          <p:cNvPr id="10" name="Picture 21" descr="Rawa.jpg"/>
          <p:cNvPicPr>
            <a:picLocks noGrp="1" noChangeAspect="1"/>
          </p:cNvPicPr>
          <p:nvPr>
            <p:ph type="tbl"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24199" y="1516272"/>
            <a:ext cx="2509769" cy="2362135"/>
          </a:xfrm>
          <a:ln>
            <a:solidFill>
              <a:schemeClr val="tx1"/>
            </a:solidFill>
          </a:ln>
          <a:effectLst>
            <a:outerShdw blurRad="50800" dist="1270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1" name="Picture 22" descr="Rawa.jp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3996744"/>
            <a:ext cx="2555336" cy="246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270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675" y="1500174"/>
            <a:ext cx="2641125" cy="23782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27000" dir="27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016" y="3992452"/>
            <a:ext cx="2650784" cy="24672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27000" dir="27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2992192" y="824805"/>
            <a:ext cx="3261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ea typeface="+mj-ea"/>
                <a:cs typeface="+mj-cs"/>
              </a:rPr>
              <a:t>(&lt;1 </a:t>
            </a:r>
            <a:r>
              <a:rPr lang="en-US" sz="2400" b="1" dirty="0" err="1" smtClean="0">
                <a:ea typeface="+mj-ea"/>
                <a:cs typeface="+mj-cs"/>
              </a:rPr>
              <a:t>kGy</a:t>
            </a:r>
            <a:r>
              <a:rPr lang="en-US" sz="2400" b="1" dirty="0" smtClean="0">
                <a:ea typeface="+mj-ea"/>
                <a:cs typeface="+mj-cs"/>
              </a:rPr>
              <a:t>; after one </a:t>
            </a:r>
            <a:r>
              <a:rPr lang="en-US" sz="2400" b="1" dirty="0" smtClean="0">
                <a:ea typeface="+mj-ea"/>
                <a:cs typeface="+mj-cs"/>
              </a:rPr>
              <a:t>year) 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 bwMode="auto">
          <a:xfrm>
            <a:off x="5873429" y="2660612"/>
            <a:ext cx="24384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N" sz="2400" b="1" dirty="0">
                <a:latin typeface="+mj-lt"/>
              </a:rPr>
              <a:t>Non-irradiated     </a:t>
            </a:r>
            <a:r>
              <a:rPr lang="en-IN" sz="2400" b="1" dirty="0" smtClean="0">
                <a:latin typeface="+mj-lt"/>
              </a:rPr>
              <a:t>            </a:t>
            </a:r>
          </a:p>
          <a:p>
            <a:pPr>
              <a:defRPr/>
            </a:pPr>
            <a:endParaRPr lang="en-IN" sz="2400" b="1" dirty="0">
              <a:latin typeface="+mj-lt"/>
            </a:endParaRPr>
          </a:p>
          <a:p>
            <a:pPr>
              <a:defRPr/>
            </a:pPr>
            <a:endParaRPr lang="en-IN" sz="2400" b="1" dirty="0">
              <a:latin typeface="+mj-lt"/>
            </a:endParaRPr>
          </a:p>
          <a:p>
            <a:pPr>
              <a:defRPr/>
            </a:pPr>
            <a:endParaRPr lang="en-IN" sz="2400" b="1" dirty="0" smtClean="0">
              <a:latin typeface="+mj-lt"/>
            </a:endParaRPr>
          </a:p>
          <a:p>
            <a:pPr>
              <a:defRPr/>
            </a:pPr>
            <a:endParaRPr lang="en-IN" sz="2400" b="1" dirty="0">
              <a:latin typeface="+mj-lt"/>
            </a:endParaRPr>
          </a:p>
          <a:p>
            <a:pPr>
              <a:defRPr/>
            </a:pPr>
            <a:endParaRPr lang="en-IN" sz="2400" b="1" dirty="0" smtClean="0">
              <a:latin typeface="+mj-lt"/>
            </a:endParaRPr>
          </a:p>
          <a:p>
            <a:pPr>
              <a:defRPr/>
            </a:pPr>
            <a:r>
              <a:rPr lang="en-IN" sz="2400" b="1" dirty="0" smtClean="0">
                <a:latin typeface="+mj-lt"/>
              </a:rPr>
              <a:t>Irradiated</a:t>
            </a:r>
            <a:r>
              <a:rPr lang="en-IN" sz="2400" b="1" dirty="0" smtClean="0"/>
              <a:t> </a:t>
            </a:r>
            <a:endParaRPr lang="en-IN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2859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30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1600200"/>
            <a:ext cx="1600200" cy="1391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 descr="IMG_030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9200" y="1676400"/>
            <a:ext cx="1654629" cy="121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 descr="sprouted potat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5600" y="1600200"/>
            <a:ext cx="1700213" cy="129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 descr="potato irradiated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34200" y="1676400"/>
            <a:ext cx="1700213" cy="1295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 descr="garlic sprouting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3124200"/>
            <a:ext cx="1600200" cy="129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 descr="garlic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9200" y="3048000"/>
            <a:ext cx="1615440" cy="134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 descr="ginger sprout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1800" y="3200400"/>
            <a:ext cx="1625600" cy="121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 descr="ginger 1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34200" y="3048000"/>
            <a:ext cx="16002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419" name="Rectangle 3"/>
          <p:cNvSpPr>
            <a:spLocks noChangeArrowheads="1"/>
          </p:cNvSpPr>
          <p:nvPr/>
        </p:nvSpPr>
        <p:spPr bwMode="auto">
          <a:xfrm>
            <a:off x="990600" y="762000"/>
            <a:ext cx="7315200" cy="461665"/>
          </a:xfrm>
          <a:prstGeom prst="rect">
            <a:avLst/>
          </a:prstGeom>
          <a:solidFill>
            <a:srgbClr val="FFD13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en-US" sz="2400" b="1" dirty="0"/>
              <a:t>Sprout inhibition in </a:t>
            </a:r>
            <a:r>
              <a:rPr lang="en-US" sz="2400" b="1" dirty="0" smtClean="0"/>
              <a:t>tuber crops</a:t>
            </a:r>
            <a:endParaRPr lang="en-US" sz="2400" b="1" dirty="0"/>
          </a:p>
        </p:txBody>
      </p:sp>
      <p:sp>
        <p:nvSpPr>
          <p:cNvPr id="17421" name="AutoShape 14" descr="Image result for banana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155575" y="-465138"/>
            <a:ext cx="1428750" cy="98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2" name="AutoShape 16" descr="Image result for banana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155575" y="-465138"/>
            <a:ext cx="1428750" cy="98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3" name="AutoShape 18" descr="Image result for banana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155575" y="-465138"/>
            <a:ext cx="1428750" cy="98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4" name="AutoShape 20" descr="Image result for unripe banana">
            <a:hlinkClick r:id="rId12"/>
          </p:cNvPr>
          <p:cNvSpPr>
            <a:spLocks noChangeAspect="1" noChangeArrowheads="1"/>
          </p:cNvSpPr>
          <p:nvPr/>
        </p:nvSpPr>
        <p:spPr bwMode="auto">
          <a:xfrm>
            <a:off x="155575" y="-509588"/>
            <a:ext cx="1428750" cy="107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7" name="AutoShape 24" descr="Image result for unripe mango">
            <a:hlinkClick r:id="rId13"/>
          </p:cNvPr>
          <p:cNvSpPr>
            <a:spLocks noChangeAspect="1" noChangeArrowheads="1"/>
          </p:cNvSpPr>
          <p:nvPr/>
        </p:nvSpPr>
        <p:spPr bwMode="auto">
          <a:xfrm>
            <a:off x="155575" y="-509588"/>
            <a:ext cx="1428750" cy="107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609600" y="4495800"/>
            <a:ext cx="815340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824843" y="770586"/>
            <a:ext cx="1515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ea typeface="+mj-ea"/>
                <a:cs typeface="+mj-cs"/>
              </a:rPr>
              <a:t> (&lt; 1 </a:t>
            </a:r>
            <a:r>
              <a:rPr lang="en-US" sz="2400" b="1" dirty="0" err="1">
                <a:ea typeface="+mj-ea"/>
                <a:cs typeface="+mj-cs"/>
              </a:rPr>
              <a:t>kGy</a:t>
            </a:r>
            <a:r>
              <a:rPr lang="en-US" sz="2400" b="1" dirty="0">
                <a:ea typeface="+mj-ea"/>
                <a:cs typeface="+mj-cs"/>
              </a:rPr>
              <a:t>) </a:t>
            </a:r>
            <a:endParaRPr lang="en-US" sz="2400" b="1" dirty="0"/>
          </a:p>
        </p:txBody>
      </p:sp>
      <p:pic>
        <p:nvPicPr>
          <p:cNvPr id="149505" name="Picture 1" descr="C:\Users\Administrator\Desktop\Onions\IMG_0132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5322" y="4648200"/>
            <a:ext cx="1791478" cy="1572222"/>
          </a:xfrm>
          <a:prstGeom prst="rect">
            <a:avLst/>
          </a:prstGeom>
          <a:noFill/>
        </p:spPr>
      </p:pic>
      <p:pic>
        <p:nvPicPr>
          <p:cNvPr id="149506" name="Picture 2" descr="C:\Users\Administrator\Desktop\Onions\IMG_0147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4572000"/>
            <a:ext cx="1828800" cy="1600200"/>
          </a:xfrm>
          <a:prstGeom prst="rect">
            <a:avLst/>
          </a:prstGeom>
          <a:noFill/>
        </p:spPr>
      </p:pic>
      <p:pic>
        <p:nvPicPr>
          <p:cNvPr id="149507" name="Picture 3" descr="C:\Users\Administrator\Desktop\Onions\IMG_0138.JP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759" y="4572001"/>
            <a:ext cx="1475663" cy="1857396"/>
          </a:xfrm>
          <a:prstGeom prst="rect">
            <a:avLst/>
          </a:prstGeom>
          <a:noFill/>
        </p:spPr>
      </p:pic>
      <p:pic>
        <p:nvPicPr>
          <p:cNvPr id="149509" name="Picture 5" descr="C:\Users\Administrator\Desktop\Onions\IMG_0133.JP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994413" y="4835387"/>
            <a:ext cx="1745974" cy="1219200"/>
          </a:xfrm>
          <a:prstGeom prst="rect">
            <a:avLst/>
          </a:prstGeom>
          <a:noFill/>
        </p:spPr>
      </p:pic>
      <p:cxnSp>
        <p:nvCxnSpPr>
          <p:cNvPr id="33" name="Straight Connector 32"/>
          <p:cNvCxnSpPr/>
          <p:nvPr/>
        </p:nvCxnSpPr>
        <p:spPr>
          <a:xfrm rot="16200000" flipH="1">
            <a:off x="2324094" y="3695694"/>
            <a:ext cx="4800600" cy="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981200" y="1219200"/>
            <a:ext cx="159011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b="1" dirty="0"/>
              <a:t>Non-irradiated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019800" y="1295400"/>
            <a:ext cx="112524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b="1" dirty="0"/>
              <a:t>Irradiated</a:t>
            </a:r>
            <a:endParaRPr lang="en-US" b="1" dirty="0"/>
          </a:p>
        </p:txBody>
      </p:sp>
      <p:pic>
        <p:nvPicPr>
          <p:cNvPr id="27" name="Picture 26"/>
          <p:cNvPicPr/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6" y="214290"/>
            <a:ext cx="8382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E:\Official Letter\BARC Logo\logo_300_color_wline.jpg"/>
          <p:cNvPicPr/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5789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2975" y="140484"/>
            <a:ext cx="7775599" cy="954107"/>
          </a:xfrm>
          <a:prstGeom prst="rect">
            <a:avLst/>
          </a:prstGeom>
          <a:solidFill>
            <a:srgbClr val="FFD13F"/>
          </a:solidFill>
        </p:spPr>
        <p:txBody>
          <a:bodyPr wrap="square">
            <a:spAutoFit/>
          </a:bodyPr>
          <a:lstStyle/>
          <a:p>
            <a:pPr marL="621792" lvl="1" indent="-237744" algn="ctr">
              <a:spcBef>
                <a:spcPts val="324"/>
              </a:spcBef>
              <a:defRPr/>
            </a:pPr>
            <a:r>
              <a:rPr lang="en-IN" sz="2800" b="1" dirty="0" err="1">
                <a:solidFill>
                  <a:srgbClr val="002060"/>
                </a:solidFill>
              </a:rPr>
              <a:t>Phytosanitary</a:t>
            </a:r>
            <a:r>
              <a:rPr lang="en-IN" sz="2800" b="1" dirty="0">
                <a:solidFill>
                  <a:srgbClr val="002060"/>
                </a:solidFill>
              </a:rPr>
              <a:t> Treatment of Fruits: Mango, Pomegranate, Grapes (&lt;1 </a:t>
            </a:r>
            <a:r>
              <a:rPr lang="en-IN" sz="2800" b="1" dirty="0" err="1">
                <a:solidFill>
                  <a:srgbClr val="002060"/>
                </a:solidFill>
              </a:rPr>
              <a:t>KGy</a:t>
            </a:r>
            <a:r>
              <a:rPr lang="en-IN" sz="2800" b="1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1029" name="Picture 5" descr="C:\Users\Administrator\Desktop\INI POMGRANADE\30-12-16\IMG_016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524000"/>
            <a:ext cx="2514600" cy="1811867"/>
          </a:xfrm>
          <a:prstGeom prst="rect">
            <a:avLst/>
          </a:prstGeom>
          <a:noFill/>
        </p:spPr>
      </p:pic>
      <p:pic>
        <p:nvPicPr>
          <p:cNvPr id="1030" name="Picture 6" descr="C:\Users\Administrator\Desktop\INI POMGRANADE\30-12-16\IMG_017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114800"/>
            <a:ext cx="2667000" cy="1937103"/>
          </a:xfrm>
          <a:prstGeom prst="rect">
            <a:avLst/>
          </a:prstGeom>
          <a:noFill/>
        </p:spPr>
      </p:pic>
      <p:sp>
        <p:nvSpPr>
          <p:cNvPr id="3" name="AutoShape 2" descr="Image result for irradiated man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irradiated man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irradiated man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Image result for irradiated man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53542"/>
              </p:ext>
            </p:extLst>
          </p:nvPr>
        </p:nvGraphicFramePr>
        <p:xfrm>
          <a:off x="3352800" y="1905000"/>
          <a:ext cx="2819400" cy="3810508"/>
        </p:xfrm>
        <a:graphic>
          <a:graphicData uri="http://schemas.openxmlformats.org/drawingml/2006/table">
            <a:tbl>
              <a:tblPr/>
              <a:tblGrid>
                <a:gridCol w="13355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38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623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Mangal"/>
                        </a:rPr>
                        <a:t>Year of  Export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 dirty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Mangal"/>
                        </a:rPr>
                        <a:t>Mango Quantity (MT)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311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 dirty="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2007</a:t>
                      </a:r>
                      <a:endParaRPr lang="en-US" sz="1600" b="1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 dirty="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157</a:t>
                      </a:r>
                      <a:endParaRPr lang="en-US" sz="1600" b="1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311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 dirty="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2008</a:t>
                      </a:r>
                      <a:endParaRPr lang="en-US" sz="1600" b="1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300</a:t>
                      </a:r>
                      <a:endParaRPr lang="en-US" sz="1600" b="1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311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 dirty="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2009</a:t>
                      </a:r>
                      <a:endParaRPr lang="en-US" sz="1600" b="1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 dirty="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121</a:t>
                      </a:r>
                      <a:endParaRPr lang="en-US" sz="1600" b="1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311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 dirty="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2010</a:t>
                      </a:r>
                      <a:endParaRPr lang="en-US" sz="1600" b="1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 dirty="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95</a:t>
                      </a:r>
                      <a:endParaRPr lang="en-US" sz="1600" b="1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311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2011</a:t>
                      </a:r>
                      <a:endParaRPr lang="en-US" sz="1600" b="1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 dirty="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84</a:t>
                      </a:r>
                      <a:endParaRPr lang="en-US" sz="1600" b="1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311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2012</a:t>
                      </a:r>
                      <a:endParaRPr lang="en-US" sz="1600" b="1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 dirty="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210</a:t>
                      </a:r>
                      <a:endParaRPr lang="en-US" sz="1600" b="1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311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2013</a:t>
                      </a:r>
                      <a:endParaRPr lang="en-US" sz="1600" b="1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 dirty="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281</a:t>
                      </a:r>
                      <a:endParaRPr lang="en-US" sz="1600" b="1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311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2014</a:t>
                      </a:r>
                      <a:endParaRPr lang="en-US" sz="1600" b="1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 dirty="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295</a:t>
                      </a:r>
                      <a:endParaRPr lang="en-US" sz="1600" b="1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311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2015</a:t>
                      </a:r>
                      <a:endParaRPr lang="en-US" sz="1600" b="1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 dirty="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329</a:t>
                      </a:r>
                      <a:endParaRPr lang="en-US" sz="1600" b="1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311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 dirty="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2016</a:t>
                      </a:r>
                      <a:endParaRPr lang="en-US" sz="1600" b="1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kern="1200" dirty="0">
                          <a:solidFill>
                            <a:srgbClr val="0D0D0D"/>
                          </a:solidFill>
                          <a:latin typeface="Calibri"/>
                          <a:ea typeface="Times New Roman"/>
                          <a:cs typeface="Mangal"/>
                        </a:rPr>
                        <a:t>750 </a:t>
                      </a:r>
                      <a:endParaRPr lang="en-US" sz="1600" b="1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311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Calibri"/>
                          <a:ea typeface="Times New Roman"/>
                          <a:cs typeface="Mangal"/>
                        </a:rPr>
                        <a:t>2017</a:t>
                      </a:r>
                      <a:endParaRPr lang="en-US" sz="1600" b="1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dirty="0">
                          <a:latin typeface="Calibri"/>
                          <a:ea typeface="Times New Roman"/>
                          <a:cs typeface="Mangal"/>
                        </a:rPr>
                        <a:t>1150</a:t>
                      </a:r>
                      <a:endParaRPr lang="en-US" sz="1600" b="1" dirty="0"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pic>
        <p:nvPicPr>
          <p:cNvPr id="1026" name="Picture 2" descr="Image result for irradiated mangoes at u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220" y="1143000"/>
            <a:ext cx="2826458" cy="215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AppData\Local\Microsoft\Windows\Temporary Internet Files\Content.Outlook\8Y0XAYA2\IMG_268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16" y="3357562"/>
            <a:ext cx="3048000" cy="2743200"/>
          </a:xfrm>
          <a:prstGeom prst="rect">
            <a:avLst/>
          </a:prstGeom>
          <a:noFill/>
        </p:spPr>
      </p:pic>
      <p:pic>
        <p:nvPicPr>
          <p:cNvPr id="13" name="Picture 12" descr="E:\Official Letter\BARC Logo\logo_300_color_wline.jp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6" y="214290"/>
            <a:ext cx="8382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57200" y="1905000"/>
            <a:ext cx="81534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05200" indent="-457200" defTabSz="865188">
              <a:buClr>
                <a:srgbClr val="FF0000"/>
              </a:buClr>
              <a:buSzPct val="79000"/>
              <a:buFont typeface="Wingdings" pitchFamily="2" charset="2"/>
              <a:buChar char="q"/>
            </a:pPr>
            <a:r>
              <a:rPr lang="en-US" sz="3600" b="1" dirty="0" smtClean="0"/>
              <a:t>Yield enhancement</a:t>
            </a:r>
          </a:p>
          <a:p>
            <a:pPr marL="1105200" indent="-457200" defTabSz="865188">
              <a:buClr>
                <a:srgbClr val="FF0000"/>
              </a:buClr>
              <a:buSzPct val="79000"/>
              <a:buFont typeface="Wingdings" pitchFamily="2" charset="2"/>
              <a:buChar char="q"/>
            </a:pPr>
            <a:r>
              <a:rPr lang="en-US" sz="3600" b="1" dirty="0" smtClean="0">
                <a:solidFill>
                  <a:srgbClr val="C00000"/>
                </a:solidFill>
              </a:rPr>
              <a:t>Early maturation</a:t>
            </a:r>
          </a:p>
          <a:p>
            <a:pPr marL="1105200" indent="-457200" defTabSz="865188">
              <a:buClr>
                <a:srgbClr val="FF0000"/>
              </a:buClr>
              <a:buSzPct val="79000"/>
              <a:buFont typeface="Wingdings" pitchFamily="2" charset="2"/>
              <a:buChar char="q"/>
            </a:pPr>
            <a:r>
              <a:rPr lang="en-US" sz="3600" b="1" dirty="0" smtClean="0"/>
              <a:t>Qualitative improvement (e.g., better nutritional quality)  </a:t>
            </a:r>
          </a:p>
          <a:p>
            <a:pPr marL="1105200" indent="-457200" defTabSz="865188">
              <a:buClr>
                <a:srgbClr val="FF0000"/>
              </a:buClr>
              <a:buSzPct val="79000"/>
              <a:buFont typeface="Wingdings" pitchFamily="2" charset="2"/>
              <a:buChar char="q"/>
            </a:pPr>
            <a:r>
              <a:rPr lang="en-US" sz="3600" b="1" dirty="0" smtClean="0">
                <a:solidFill>
                  <a:srgbClr val="C00000"/>
                </a:solidFill>
              </a:rPr>
              <a:t>Resistance to pathogens and pests</a:t>
            </a:r>
          </a:p>
          <a:p>
            <a:pPr marL="1105200" indent="-457200" defTabSz="865188">
              <a:buClr>
                <a:srgbClr val="FF0000"/>
              </a:buClr>
              <a:buSzPct val="79000"/>
              <a:buFont typeface="Wingdings" pitchFamily="2" charset="2"/>
              <a:buChar char="q"/>
            </a:pPr>
            <a:r>
              <a:rPr lang="en-US" sz="3600" b="1" dirty="0" smtClean="0"/>
              <a:t>Tolerance to abiotic stresses (salinity, heat stress</a:t>
            </a:r>
            <a:r>
              <a:rPr lang="en-US" sz="3600" b="1" dirty="0" smtClean="0"/>
              <a:t>)</a:t>
            </a:r>
            <a:endParaRPr lang="en-US" sz="3600" b="1" dirty="0" smtClean="0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732486" y="457200"/>
            <a:ext cx="80391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660033"/>
                </a:solidFill>
                <a:latin typeface="+mj-lt"/>
              </a:rPr>
              <a:t>IMPORTANT </a:t>
            </a:r>
            <a:r>
              <a:rPr lang="en-US" sz="3600" b="1" dirty="0" smtClean="0">
                <a:solidFill>
                  <a:srgbClr val="660033"/>
                </a:solidFill>
                <a:latin typeface="+mj-lt"/>
              </a:rPr>
              <a:t>GOALS OF </a:t>
            </a:r>
            <a:r>
              <a:rPr lang="en-US" sz="3600" b="1" dirty="0" smtClean="0">
                <a:solidFill>
                  <a:srgbClr val="660033"/>
                </a:solidFill>
                <a:latin typeface="+mj-lt"/>
              </a:rPr>
              <a:t>MUTATION </a:t>
            </a:r>
            <a:r>
              <a:rPr lang="en-US" sz="3600" b="1" dirty="0" smtClean="0">
                <a:solidFill>
                  <a:srgbClr val="660033"/>
                </a:solidFill>
                <a:latin typeface="+mj-lt"/>
              </a:rPr>
              <a:t>BREEDING</a:t>
            </a:r>
            <a:endParaRPr lang="en-US" sz="32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22532" name="Picture 1" descr="C:\Users\Administrator\Desktop\logo_450_color_wlin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Radiation Processed </a:t>
            </a:r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Ready-to-Eat 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Fruits and </a:t>
            </a:r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Ready-to-Cook Vegetables</a:t>
            </a:r>
            <a:endParaRPr lang="en-IN" sz="36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158" y="4857761"/>
            <a:ext cx="8001056" cy="13573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IN" b="1" dirty="0" smtClean="0"/>
              <a:t>    Shelf-life can </a:t>
            </a:r>
            <a:r>
              <a:rPr lang="en-IN" b="1" dirty="0"/>
              <a:t>be extended </a:t>
            </a:r>
            <a:r>
              <a:rPr lang="en-IN" b="1" dirty="0" smtClean="0"/>
              <a:t>to </a:t>
            </a:r>
            <a:r>
              <a:rPr lang="en-IN" b="1" dirty="0"/>
              <a:t>3-4 weeks at refrigeration temperature.</a:t>
            </a:r>
          </a:p>
        </p:txBody>
      </p:sp>
      <p:grpSp>
        <p:nvGrpSpPr>
          <p:cNvPr id="3" name="Group 1"/>
          <p:cNvGrpSpPr>
            <a:grpSpLocks noGrp="1"/>
          </p:cNvGrpSpPr>
          <p:nvPr/>
        </p:nvGrpSpPr>
        <p:grpSpPr bwMode="auto">
          <a:xfrm>
            <a:off x="285720" y="1142984"/>
            <a:ext cx="7643866" cy="3686188"/>
            <a:chOff x="1170" y="950"/>
            <a:chExt cx="9144" cy="4789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1170" y="950"/>
              <a:ext cx="9144" cy="4789"/>
              <a:chOff x="1170" y="1646"/>
              <a:chExt cx="9144" cy="4789"/>
            </a:xfrm>
          </p:grpSpPr>
          <p:grpSp>
            <p:nvGrpSpPr>
              <p:cNvPr id="6" name="Group 3"/>
              <p:cNvGrpSpPr>
                <a:grpSpLocks/>
              </p:cNvGrpSpPr>
              <p:nvPr/>
            </p:nvGrpSpPr>
            <p:grpSpPr bwMode="auto">
              <a:xfrm>
                <a:off x="1170" y="1646"/>
                <a:ext cx="9144" cy="4767"/>
                <a:chOff x="1170" y="2198"/>
                <a:chExt cx="9144" cy="4767"/>
              </a:xfrm>
            </p:grpSpPr>
            <p:grpSp>
              <p:nvGrpSpPr>
                <p:cNvPr id="9" name="Group 4"/>
                <p:cNvGrpSpPr>
                  <a:grpSpLocks/>
                </p:cNvGrpSpPr>
                <p:nvPr/>
              </p:nvGrpSpPr>
              <p:grpSpPr bwMode="auto">
                <a:xfrm>
                  <a:off x="1170" y="2198"/>
                  <a:ext cx="9144" cy="4767"/>
                  <a:chOff x="1170" y="2198"/>
                  <a:chExt cx="9144" cy="4767"/>
                </a:xfrm>
              </p:grpSpPr>
              <p:grpSp>
                <p:nvGrpSpPr>
                  <p:cNvPr id="12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1170" y="4484"/>
                    <a:ext cx="4749" cy="2481"/>
                    <a:chOff x="10566" y="11546"/>
                    <a:chExt cx="3098" cy="2165"/>
                  </a:xfrm>
                </p:grpSpPr>
                <p:grpSp>
                  <p:nvGrpSpPr>
                    <p:cNvPr id="14" name="Group 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566" y="11546"/>
                      <a:ext cx="3098" cy="2165"/>
                      <a:chOff x="6480" y="7672"/>
                      <a:chExt cx="4954" cy="3531"/>
                    </a:xfrm>
                  </p:grpSpPr>
                  <p:pic>
                    <p:nvPicPr>
                      <p:cNvPr id="28" name="Picture 7" descr="IMG_43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 cstate="screen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0" y="7674"/>
                        <a:ext cx="2424" cy="3529"/>
                      </a:xfrm>
                      <a:prstGeom prst="rect">
                        <a:avLst/>
                      </a:prstGeom>
                      <a:noFill/>
                    </p:spPr>
                  </p:pic>
                  <p:pic>
                    <p:nvPicPr>
                      <p:cNvPr id="29" name="Picture 8" descr="IMG_43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screen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0" y="7672"/>
                        <a:ext cx="2513" cy="3529"/>
                      </a:xfrm>
                      <a:prstGeom prst="rect">
                        <a:avLst/>
                      </a:prstGeom>
                      <a:noFill/>
                    </p:spPr>
                  </p:pic>
                </p:grpSp>
                <p:sp>
                  <p:nvSpPr>
                    <p:cNvPr id="26" name="Text Box 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220" y="13416"/>
                      <a:ext cx="378" cy="28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prstShdw prst="shdw17" dist="17961" dir="2700000">
                        <a:srgbClr val="7FD13B">
                          <a:gamma/>
                          <a:shade val="60000"/>
                          <a:invGamma/>
                        </a:srgbClr>
                      </a:prstShdw>
                    </a:effectLst>
                  </p:spPr>
                  <p:txBody>
                    <a:bodyPr vert="horz" wrap="square" lIns="21946" tIns="10973" rIns="21946" bIns="1097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</a:rPr>
                        <a:t>C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27" name="Text Box 1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774" y="13386"/>
                      <a:ext cx="378" cy="28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prstShdw prst="shdw17" dist="17961" dir="2700000">
                        <a:srgbClr val="7FD13B">
                          <a:gamma/>
                          <a:shade val="60000"/>
                          <a:invGamma/>
                        </a:srgbClr>
                      </a:prstShdw>
                    </a:effectLst>
                  </p:spPr>
                  <p:txBody>
                    <a:bodyPr vert="horz" wrap="square" lIns="21946" tIns="10973" rIns="21946" bIns="1097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</a:rPr>
                        <a:t>I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p:txBody>
                </p:sp>
              </p:grpSp>
              <p:grpSp>
                <p:nvGrpSpPr>
                  <p:cNvPr id="15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5844" y="2199"/>
                    <a:ext cx="4470" cy="2284"/>
                    <a:chOff x="2233" y="18073"/>
                    <a:chExt cx="3867" cy="2553"/>
                  </a:xfrm>
                </p:grpSpPr>
                <p:pic>
                  <p:nvPicPr>
                    <p:cNvPr id="22" name="Picture 12" descr="30-01-090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233" y="18073"/>
                      <a:ext cx="3867" cy="2546"/>
                    </a:xfrm>
                    <a:prstGeom prst="rect">
                      <a:avLst/>
                    </a:prstGeom>
                    <a:noFill/>
                  </p:spPr>
                </p:pic>
                <p:sp>
                  <p:nvSpPr>
                    <p:cNvPr id="23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70" y="20322"/>
                      <a:ext cx="378" cy="29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prstShdw prst="shdw17" dist="17961" dir="2700000">
                        <a:srgbClr val="7FD13B">
                          <a:gamma/>
                          <a:shade val="60000"/>
                          <a:invGamma/>
                        </a:srgbClr>
                      </a:prstShdw>
                    </a:effectLst>
                  </p:spPr>
                  <p:txBody>
                    <a:bodyPr vert="horz" wrap="square" lIns="21946" tIns="10973" rIns="21946" bIns="1097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</a:rPr>
                        <a:t>C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24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38" y="20328"/>
                      <a:ext cx="378" cy="29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>
                      <a:prstShdw prst="shdw17" dist="17961" dir="2700000">
                        <a:srgbClr val="7FD13B">
                          <a:gamma/>
                          <a:shade val="60000"/>
                          <a:invGamma/>
                        </a:srgbClr>
                      </a:prstShdw>
                    </a:effectLst>
                  </p:spPr>
                  <p:txBody>
                    <a:bodyPr vert="horz" wrap="square" lIns="21946" tIns="10973" rIns="21946" bIns="10973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charset="0"/>
                        </a:rPr>
                        <a:t>I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p:txBody>
                </p:sp>
              </p:grpSp>
              <p:grpSp>
                <p:nvGrpSpPr>
                  <p:cNvPr id="1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5919" y="4485"/>
                    <a:ext cx="4395" cy="2467"/>
                    <a:chOff x="1110" y="432"/>
                    <a:chExt cx="3642" cy="1747"/>
                  </a:xfrm>
                </p:grpSpPr>
                <p:pic>
                  <p:nvPicPr>
                    <p:cNvPr id="20" name="Picture 16" descr="Control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10" y="432"/>
                      <a:ext cx="1770" cy="1746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21" name="Picture 17" descr="2kgy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880" y="432"/>
                      <a:ext cx="1872" cy="1747"/>
                    </a:xfrm>
                    <a:prstGeom prst="rect">
                      <a:avLst/>
                    </a:prstGeom>
                    <a:noFill/>
                  </p:spPr>
                </p:pic>
              </p:grpSp>
              <p:grpSp>
                <p:nvGrpSpPr>
                  <p:cNvPr id="1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1170" y="2198"/>
                    <a:ext cx="4675" cy="2271"/>
                    <a:chOff x="0" y="335"/>
                    <a:chExt cx="5760" cy="3650"/>
                  </a:xfrm>
                </p:grpSpPr>
                <p:pic>
                  <p:nvPicPr>
                    <p:cNvPr id="18" name="Picture 2" descr="0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0" y="335"/>
                      <a:ext cx="2977" cy="365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9" name="Picture 3" descr="0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995" y="336"/>
                      <a:ext cx="2765" cy="3644"/>
                    </a:xfrm>
                    <a:prstGeom prst="rect">
                      <a:avLst/>
                    </a:prstGeom>
                    <a:noFill/>
                  </p:spPr>
                </p:pic>
              </p:grpSp>
            </p:grpSp>
            <p:sp>
              <p:nvSpPr>
                <p:cNvPr id="1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405" y="3180"/>
                  <a:ext cx="480" cy="450"/>
                </a:xfrm>
                <a:prstGeom prst="rect">
                  <a:avLst/>
                </a:prstGeom>
                <a:solidFill>
                  <a:srgbClr val="FFFFFF">
                    <a:alpha val="0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a</a:t>
                  </a: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  <p:sp>
            <p:nvSpPr>
              <p:cNvPr id="10" name="Text Box 22"/>
              <p:cNvSpPr txBox="1">
                <a:spLocks noChangeArrowheads="1"/>
              </p:cNvSpPr>
              <p:nvPr/>
            </p:nvSpPr>
            <p:spPr bwMode="auto">
              <a:xfrm>
                <a:off x="6696" y="5895"/>
                <a:ext cx="720" cy="54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C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" name="Text Box 23"/>
              <p:cNvSpPr txBox="1">
                <a:spLocks noChangeArrowheads="1"/>
              </p:cNvSpPr>
              <p:nvPr/>
            </p:nvSpPr>
            <p:spPr bwMode="auto">
              <a:xfrm>
                <a:off x="8850" y="5895"/>
                <a:ext cx="720" cy="54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I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7" name="Text Box 24"/>
            <p:cNvSpPr txBox="1">
              <a:spLocks noChangeArrowheads="1"/>
            </p:cNvSpPr>
            <p:nvPr/>
          </p:nvSpPr>
          <p:spPr bwMode="auto">
            <a:xfrm>
              <a:off x="2032" y="2782"/>
              <a:ext cx="720" cy="54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C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Text Box 25"/>
            <p:cNvSpPr txBox="1">
              <a:spLocks noChangeArrowheads="1"/>
            </p:cNvSpPr>
            <p:nvPr/>
          </p:nvSpPr>
          <p:spPr bwMode="auto">
            <a:xfrm>
              <a:off x="4414" y="2782"/>
              <a:ext cx="720" cy="54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I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Why food irradiation is not popular?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01000" cy="4525963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66"/>
                </a:solidFill>
              </a:rPr>
              <a:t>It is popular in US, China etc.</a:t>
            </a:r>
          </a:p>
          <a:p>
            <a:r>
              <a:rPr lang="en-US" sz="4000" dirty="0" smtClean="0">
                <a:solidFill>
                  <a:srgbClr val="000066"/>
                </a:solidFill>
              </a:rPr>
              <a:t>In India, irradiation facilities are not adequate (about 15)</a:t>
            </a:r>
          </a:p>
          <a:p>
            <a:r>
              <a:rPr lang="en-US" sz="4000" dirty="0" smtClean="0">
                <a:solidFill>
                  <a:srgbClr val="000066"/>
                </a:solidFill>
              </a:rPr>
              <a:t>Public acceptance is low; needs creation of awareness</a:t>
            </a:r>
            <a:endParaRPr lang="en-US" sz="4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4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10600" cy="5334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Induced  mutation and biotechnology will continue to play a significant role for improving food security </a:t>
            </a:r>
            <a:r>
              <a:rPr lang="en-US" b="1" dirty="0" smtClean="0">
                <a:solidFill>
                  <a:srgbClr val="800000"/>
                </a:solidFill>
              </a:rPr>
              <a:t>in </a:t>
            </a:r>
            <a:r>
              <a:rPr lang="en-US" b="1" dirty="0">
                <a:solidFill>
                  <a:srgbClr val="800000"/>
                </a:solidFill>
              </a:rPr>
              <a:t>the coming </a:t>
            </a:r>
            <a:r>
              <a:rPr lang="en-US" b="1" dirty="0" smtClean="0">
                <a:solidFill>
                  <a:srgbClr val="800000"/>
                </a:solidFill>
              </a:rPr>
              <a:t>decades</a:t>
            </a:r>
          </a:p>
          <a:p>
            <a:r>
              <a:rPr lang="en-US" b="1" dirty="0" smtClean="0">
                <a:solidFill>
                  <a:srgbClr val="0000CC"/>
                </a:solidFill>
              </a:rPr>
              <a:t>Radiation can be used for </a:t>
            </a:r>
            <a:r>
              <a:rPr lang="en-US" b="1" dirty="0">
                <a:solidFill>
                  <a:srgbClr val="0000CC"/>
                </a:solidFill>
              </a:rPr>
              <a:t>large-scale control </a:t>
            </a:r>
            <a:r>
              <a:rPr lang="en-US" b="1" dirty="0" smtClean="0">
                <a:solidFill>
                  <a:srgbClr val="0000CC"/>
                </a:solidFill>
              </a:rPr>
              <a:t>of agricultural pests, </a:t>
            </a:r>
            <a:r>
              <a:rPr lang="en-US" b="1" dirty="0">
                <a:solidFill>
                  <a:srgbClr val="0000CC"/>
                </a:solidFill>
              </a:rPr>
              <a:t>without </a:t>
            </a:r>
            <a:r>
              <a:rPr lang="en-US" b="1" dirty="0" smtClean="0">
                <a:solidFill>
                  <a:srgbClr val="0000CC"/>
                </a:solidFill>
              </a:rPr>
              <a:t>using harmful chemicals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Radiation based technologies can be used to reduce post-harvest losses </a:t>
            </a:r>
            <a:r>
              <a:rPr lang="en-US" b="1" dirty="0" smtClean="0">
                <a:solidFill>
                  <a:srgbClr val="800000"/>
                </a:solidFill>
              </a:rPr>
              <a:t>significantly</a:t>
            </a:r>
          </a:p>
          <a:p>
            <a:r>
              <a:rPr lang="en-US" b="1" u="sng" dirty="0" smtClean="0">
                <a:solidFill>
                  <a:srgbClr val="000066"/>
                </a:solidFill>
              </a:rPr>
              <a:t>Nuclear energy can contribute to Food and Nutritiona</a:t>
            </a:r>
            <a:r>
              <a:rPr lang="en-US" b="1" u="sng" dirty="0" smtClean="0">
                <a:solidFill>
                  <a:srgbClr val="000066"/>
                </a:solidFill>
              </a:rPr>
              <a:t>l Security</a:t>
            </a:r>
            <a:endParaRPr lang="en-US" b="1" u="sng" dirty="0" smtClean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1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57200" y="990600"/>
            <a:ext cx="4038600" cy="4800600"/>
            <a:chOff x="223" y="1046"/>
            <a:chExt cx="3930" cy="4889"/>
          </a:xfrm>
        </p:grpSpPr>
        <p:pic>
          <p:nvPicPr>
            <p:cNvPr id="13318" name="Picture 4"/>
            <p:cNvPicPr>
              <a:picLocks noChangeAspect="1" noChangeArrowheads="1"/>
            </p:cNvPicPr>
            <p:nvPr/>
          </p:nvPicPr>
          <p:blipFill>
            <a:blip r:embed="rId3" cstate="email">
              <a:lum bright="6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" y="1154"/>
              <a:ext cx="3674" cy="4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9" name="Text Box 7"/>
            <p:cNvSpPr txBox="1">
              <a:spLocks noChangeArrowheads="1"/>
            </p:cNvSpPr>
            <p:nvPr/>
          </p:nvSpPr>
          <p:spPr bwMode="auto">
            <a:xfrm>
              <a:off x="3072" y="5276"/>
              <a:ext cx="88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latin typeface="Lucida Handwriting" pitchFamily="66" charset="0"/>
                </a:rPr>
                <a:t>K. H. Gharat,</a:t>
              </a:r>
            </a:p>
          </p:txBody>
        </p:sp>
        <p:sp>
          <p:nvSpPr>
            <p:cNvPr id="13320" name="Text Box 8"/>
            <p:cNvSpPr txBox="1">
              <a:spLocks noChangeArrowheads="1"/>
            </p:cNvSpPr>
            <p:nvPr/>
          </p:nvSpPr>
          <p:spPr bwMode="auto">
            <a:xfrm>
              <a:off x="288" y="5771"/>
              <a:ext cx="146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z="700" dirty="0">
                <a:latin typeface="Calibri" pitchFamily="34" charset="0"/>
              </a:endParaRPr>
            </a:p>
          </p:txBody>
        </p:sp>
        <p:sp>
          <p:nvSpPr>
            <p:cNvPr id="13321" name="Rectangle 9"/>
            <p:cNvSpPr>
              <a:spLocks noChangeArrowheads="1"/>
            </p:cNvSpPr>
            <p:nvPr/>
          </p:nvSpPr>
          <p:spPr bwMode="auto">
            <a:xfrm>
              <a:off x="223" y="1046"/>
              <a:ext cx="3930" cy="4876"/>
            </a:xfrm>
            <a:prstGeom prst="rect">
              <a:avLst/>
            </a:prstGeom>
            <a:noFill/>
            <a:ln w="762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13322" name="Picture 10"/>
            <p:cNvPicPr>
              <a:picLocks noChangeAspect="1" noChangeArrowheads="1"/>
            </p:cNvPicPr>
            <p:nvPr/>
          </p:nvPicPr>
          <p:blipFill>
            <a:blip r:embed="rId4" cstate="email">
              <a:lum bright="6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" y="4347"/>
              <a:ext cx="191" cy="1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3" name="Text Box 12"/>
            <p:cNvSpPr txBox="1">
              <a:spLocks noChangeArrowheads="1"/>
            </p:cNvSpPr>
            <p:nvPr/>
          </p:nvSpPr>
          <p:spPr bwMode="auto">
            <a:xfrm>
              <a:off x="1409" y="5702"/>
              <a:ext cx="215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dirty="0" smtClean="0">
                  <a:latin typeface="Calibri" pitchFamily="34" charset="0"/>
                </a:rPr>
                <a:t>Homi </a:t>
              </a:r>
              <a:r>
                <a:rPr lang="en-US" sz="900" dirty="0" err="1" smtClean="0">
                  <a:latin typeface="Calibri" pitchFamily="34" charset="0"/>
                </a:rPr>
                <a:t>Bhabha’s</a:t>
              </a:r>
              <a:r>
                <a:rPr lang="en-US" sz="900" dirty="0" smtClean="0">
                  <a:latin typeface="Calibri" pitchFamily="34" charset="0"/>
                </a:rPr>
                <a:t> portrait </a:t>
              </a:r>
              <a:r>
                <a:rPr lang="en-US" sz="900" dirty="0">
                  <a:latin typeface="Calibri" pitchFamily="34" charset="0"/>
                </a:rPr>
                <a:t>made </a:t>
              </a:r>
              <a:r>
                <a:rPr lang="en-US" sz="900" dirty="0" smtClean="0">
                  <a:latin typeface="Calibri" pitchFamily="34" charset="0"/>
                </a:rPr>
                <a:t>of </a:t>
              </a:r>
              <a:r>
                <a:rPr lang="en-US" sz="900" dirty="0">
                  <a:latin typeface="Calibri" pitchFamily="34" charset="0"/>
                </a:rPr>
                <a:t>seeds</a:t>
              </a:r>
            </a:p>
          </p:txBody>
        </p:sp>
        <p:pic>
          <p:nvPicPr>
            <p:cNvPr id="13324" name="Picture 13"/>
            <p:cNvPicPr>
              <a:picLocks noChangeAspect="1" noChangeArrowheads="1"/>
            </p:cNvPicPr>
            <p:nvPr/>
          </p:nvPicPr>
          <p:blipFill>
            <a:blip r:embed="rId5" cstate="email">
              <a:lum bright="6000"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" y="1154"/>
              <a:ext cx="1206" cy="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16" name="TextBox 11"/>
          <p:cNvSpPr txBox="1">
            <a:spLocks noChangeArrowheads="1"/>
          </p:cNvSpPr>
          <p:nvPr/>
        </p:nvSpPr>
        <p:spPr bwMode="auto">
          <a:xfrm>
            <a:off x="4572000" y="3886200"/>
            <a:ext cx="4267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IN" sz="4400" b="1" dirty="0">
                <a:solidFill>
                  <a:srgbClr val="0000FF"/>
                </a:solidFill>
                <a:latin typeface="Arial Black" pitchFamily="34" charset="0"/>
              </a:rPr>
              <a:t>Thank You</a:t>
            </a:r>
            <a:endParaRPr lang="en-US" sz="4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317" name="Picture 13" descr="F:\Presentation\Thank farmer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609599"/>
            <a:ext cx="3586595" cy="249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81000" y="4572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kern="10" spc="720" normalizeH="1" dirty="0" smtClean="0">
                <a:ln w="9525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rial"/>
                <a:cs typeface="Arial"/>
              </a:rPr>
              <a:t>Seeds of prosperity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62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" y="1300163"/>
            <a:ext cx="2143125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684213" y="2071688"/>
            <a:ext cx="901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Bs ISPC-8</a:t>
            </a:r>
            <a:endParaRPr lang="en-IN" sz="1200"/>
          </a:p>
        </p:txBody>
      </p:sp>
      <p:pic>
        <p:nvPicPr>
          <p:cNvPr id="30724" name="Picture 2" descr="D:\Ashok\Ashok1\Field work\Maha Nagar\P_20150408_1106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4071938"/>
            <a:ext cx="398462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63" y="1285875"/>
            <a:ext cx="3786187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8" y="2363788"/>
            <a:ext cx="2214562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Rectangle 3"/>
          <p:cNvSpPr>
            <a:spLocks noChangeArrowheads="1"/>
          </p:cNvSpPr>
          <p:nvPr/>
        </p:nvSpPr>
        <p:spPr bwMode="auto">
          <a:xfrm>
            <a:off x="285750" y="142875"/>
            <a:ext cx="85010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IN" sz="2800" i="1" dirty="0">
                <a:solidFill>
                  <a:srgbClr val="0000FF"/>
                </a:solidFill>
              </a:rPr>
              <a:t>Bacillus </a:t>
            </a:r>
            <a:r>
              <a:rPr lang="en-IN" sz="2800" i="1" dirty="0" err="1">
                <a:solidFill>
                  <a:srgbClr val="0000FF"/>
                </a:solidFill>
              </a:rPr>
              <a:t>sphaericus</a:t>
            </a:r>
            <a:r>
              <a:rPr lang="en-IN" sz="2800" i="1" dirty="0">
                <a:solidFill>
                  <a:srgbClr val="0000FF"/>
                </a:solidFill>
              </a:rPr>
              <a:t> (Bs) </a:t>
            </a:r>
            <a:r>
              <a:rPr lang="en-IN" sz="2800" dirty="0">
                <a:solidFill>
                  <a:srgbClr val="0000FF"/>
                </a:solidFill>
              </a:rPr>
              <a:t>based biopesticide for mosquito larvae control </a:t>
            </a:r>
          </a:p>
        </p:txBody>
      </p:sp>
      <p:sp>
        <p:nvSpPr>
          <p:cNvPr id="30728" name="TextBox 10"/>
          <p:cNvSpPr txBox="1">
            <a:spLocks noChangeArrowheads="1"/>
          </p:cNvSpPr>
          <p:nvPr/>
        </p:nvSpPr>
        <p:spPr bwMode="auto">
          <a:xfrm>
            <a:off x="2643188" y="2643188"/>
            <a:ext cx="1196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Untreated</a:t>
            </a:r>
            <a:endParaRPr lang="en-IN"/>
          </a:p>
        </p:txBody>
      </p:sp>
      <p:sp>
        <p:nvSpPr>
          <p:cNvPr id="30729" name="TextBox 11"/>
          <p:cNvSpPr txBox="1">
            <a:spLocks noChangeArrowheads="1"/>
          </p:cNvSpPr>
          <p:nvPr/>
        </p:nvSpPr>
        <p:spPr bwMode="auto">
          <a:xfrm>
            <a:off x="4643438" y="2571750"/>
            <a:ext cx="12366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IN"/>
              <a:t>Bs treated</a:t>
            </a:r>
          </a:p>
        </p:txBody>
      </p:sp>
      <p:sp>
        <p:nvSpPr>
          <p:cNvPr id="30730" name="TextBox 13"/>
          <p:cNvSpPr txBox="1">
            <a:spLocks noChangeArrowheads="1"/>
          </p:cNvSpPr>
          <p:nvPr/>
        </p:nvSpPr>
        <p:spPr bwMode="auto">
          <a:xfrm>
            <a:off x="6037263" y="1644650"/>
            <a:ext cx="3106737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IN" sz="2200">
                <a:solidFill>
                  <a:srgbClr val="0000FF"/>
                </a:solidFill>
              </a:rPr>
              <a:t>Insecticidal toxins like binary toxin of </a:t>
            </a:r>
            <a:r>
              <a:rPr lang="en-IN" sz="2200" i="1">
                <a:solidFill>
                  <a:srgbClr val="0000FF"/>
                </a:solidFill>
              </a:rPr>
              <a:t>Bs</a:t>
            </a:r>
            <a:r>
              <a:rPr lang="en-IN" sz="2200">
                <a:solidFill>
                  <a:srgbClr val="0000FF"/>
                </a:solidFill>
              </a:rPr>
              <a:t> ISPC-8 were purified &amp; tested against  </a:t>
            </a:r>
            <a:r>
              <a:rPr lang="en-IN" sz="2200" i="1">
                <a:solidFill>
                  <a:srgbClr val="0000FF"/>
                </a:solidFill>
              </a:rPr>
              <a:t>Culex </a:t>
            </a:r>
            <a:r>
              <a:rPr lang="en-IN" sz="2200">
                <a:solidFill>
                  <a:srgbClr val="0000FF"/>
                </a:solidFill>
              </a:rPr>
              <a:t>and </a:t>
            </a:r>
            <a:r>
              <a:rPr lang="en-IN" sz="2200" i="1">
                <a:solidFill>
                  <a:srgbClr val="0000FF"/>
                </a:solidFill>
              </a:rPr>
              <a:t>Anopheles</a:t>
            </a:r>
            <a:r>
              <a:rPr lang="en-IN" sz="2200">
                <a:solidFill>
                  <a:srgbClr val="0000FF"/>
                </a:solidFill>
              </a:rPr>
              <a:t> larvae</a:t>
            </a:r>
          </a:p>
        </p:txBody>
      </p:sp>
      <p:sp>
        <p:nvSpPr>
          <p:cNvPr id="30731" name="TextBox 14"/>
          <p:cNvSpPr txBox="1">
            <a:spLocks noChangeArrowheads="1"/>
          </p:cNvSpPr>
          <p:nvPr/>
        </p:nvSpPr>
        <p:spPr bwMode="auto">
          <a:xfrm>
            <a:off x="4143375" y="4252913"/>
            <a:ext cx="485775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IN" sz="2200">
                <a:solidFill>
                  <a:srgbClr val="FF0000"/>
                </a:solidFill>
              </a:rPr>
              <a:t>Biopesticide formulation was developed based on the </a:t>
            </a:r>
            <a:r>
              <a:rPr lang="en-IN" sz="2200" i="1">
                <a:solidFill>
                  <a:srgbClr val="FF0000"/>
                </a:solidFill>
              </a:rPr>
              <a:t>B. sphaericus</a:t>
            </a:r>
            <a:r>
              <a:rPr lang="en-IN" sz="2200">
                <a:solidFill>
                  <a:srgbClr val="FF0000"/>
                </a:solidFill>
              </a:rPr>
              <a:t> isolate ISPC -8</a:t>
            </a:r>
          </a:p>
          <a:p>
            <a:pPr algn="just"/>
            <a:endParaRPr lang="en-IN" sz="2200">
              <a:solidFill>
                <a:srgbClr val="7030A0"/>
              </a:solidFill>
            </a:endParaRPr>
          </a:p>
          <a:p>
            <a:pPr algn="just"/>
            <a:r>
              <a:rPr lang="en-IN" sz="2200">
                <a:solidFill>
                  <a:srgbClr val="7030A0"/>
                </a:solidFill>
              </a:rPr>
              <a:t>Biopesticide was tested under field condition in collaborations with municipal corporations</a:t>
            </a:r>
          </a:p>
        </p:txBody>
      </p:sp>
    </p:spTree>
    <p:extLst>
      <p:ext uri="{BB962C8B-B14F-4D97-AF65-F5344CB8AC3E}">
        <p14:creationId xmlns:p14="http://schemas.microsoft.com/office/powerpoint/2010/main" val="242322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Nisar flow sheet new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685800" y="411308"/>
            <a:ext cx="7543800" cy="52322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Are mutation-bred crops safe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533400" y="1219200"/>
            <a:ext cx="8305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rgbClr val="0000CC"/>
                </a:solidFill>
              </a:rPr>
              <a:t> No foreign gene(s) </a:t>
            </a:r>
            <a:r>
              <a:rPr lang="en-US" sz="2800" b="1" dirty="0" smtClean="0">
                <a:solidFill>
                  <a:srgbClr val="0000CC"/>
                </a:solidFill>
              </a:rPr>
              <a:t>introduced (so, these are not GM crops)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 smtClean="0">
                <a:solidFill>
                  <a:srgbClr val="C00000"/>
                </a:solidFill>
              </a:rPr>
              <a:t>Existing </a:t>
            </a:r>
            <a:r>
              <a:rPr lang="en-US" sz="2800" b="1" dirty="0">
                <a:solidFill>
                  <a:srgbClr val="C00000"/>
                </a:solidFill>
              </a:rPr>
              <a:t>gene(s) of the plant are only altered (</a:t>
            </a:r>
            <a:r>
              <a:rPr lang="en-US" sz="2800" b="1" dirty="0" smtClean="0">
                <a:solidFill>
                  <a:srgbClr val="C00000"/>
                </a:solidFill>
              </a:rPr>
              <a:t>removed or </a:t>
            </a:r>
            <a:r>
              <a:rPr lang="en-US" sz="2800" b="1" dirty="0">
                <a:solidFill>
                  <a:srgbClr val="C00000"/>
                </a:solidFill>
              </a:rPr>
              <a:t>rearranged</a:t>
            </a:r>
            <a:r>
              <a:rPr lang="en-US" sz="2800" b="1" dirty="0" smtClean="0">
                <a:solidFill>
                  <a:srgbClr val="C00000"/>
                </a:solidFill>
              </a:rPr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rgbClr val="0000CC"/>
                </a:solidFill>
              </a:rPr>
              <a:t>No residual </a:t>
            </a:r>
            <a:r>
              <a:rPr lang="en-US" sz="2800" b="1" dirty="0" smtClean="0">
                <a:solidFill>
                  <a:srgbClr val="0000CC"/>
                </a:solidFill>
              </a:rPr>
              <a:t>radioactivity</a:t>
            </a:r>
            <a:endParaRPr lang="en-US" sz="2800" b="1" dirty="0">
              <a:solidFill>
                <a:srgbClr val="0000CC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Mutation is a natural process, but very slow.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 smtClean="0">
                <a:solidFill>
                  <a:srgbClr val="0000CC"/>
                </a:solidFill>
              </a:rPr>
              <a:t> In induced mutation, the process is just accelerated. </a:t>
            </a:r>
            <a:endParaRPr lang="en-US" sz="2800" b="1" dirty="0">
              <a:solidFill>
                <a:srgbClr val="0000CC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rgbClr val="C00000"/>
                </a:solidFill>
              </a:rPr>
              <a:t>All the mutant varieties undergo rigorous </a:t>
            </a:r>
            <a:r>
              <a:rPr lang="en-US" sz="2800" b="1" dirty="0" smtClean="0">
                <a:solidFill>
                  <a:srgbClr val="C00000"/>
                </a:solidFill>
              </a:rPr>
              <a:t>quality testing </a:t>
            </a:r>
            <a:r>
              <a:rPr lang="en-US" sz="2800" b="1" dirty="0">
                <a:solidFill>
                  <a:srgbClr val="C00000"/>
                </a:solidFill>
              </a:rPr>
              <a:t>before release </a:t>
            </a:r>
            <a:r>
              <a:rPr lang="en-US" sz="2800" b="1" dirty="0" smtClean="0">
                <a:solidFill>
                  <a:srgbClr val="C00000"/>
                </a:solidFill>
              </a:rPr>
              <a:t>for cultivation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5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"/>
            <a:ext cx="4267200" cy="392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2429251"/>
            <a:ext cx="4953000" cy="442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7689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500" y="285750"/>
            <a:ext cx="7620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Mutant cultivars released in various countries</a:t>
            </a:r>
            <a:endParaRPr lang="en-US" sz="2400" dirty="0">
              <a:solidFill>
                <a:srgbClr val="00206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948305"/>
              </p:ext>
            </p:extLst>
          </p:nvPr>
        </p:nvGraphicFramePr>
        <p:xfrm>
          <a:off x="1143000" y="1066800"/>
          <a:ext cx="6705600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2489200"/>
                <a:gridCol w="223520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Country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No. of mutant cultivars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% of</a:t>
                      </a:r>
                      <a:r>
                        <a:rPr lang="en-US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total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China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810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24.9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Japan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481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14.8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India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343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10.5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Russia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216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6.6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Netherlands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176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5.4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Germany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171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5.2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USA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139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4.2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665" name="TextBox 6"/>
          <p:cNvSpPr txBox="1">
            <a:spLocks noChangeArrowheads="1"/>
          </p:cNvSpPr>
          <p:nvPr/>
        </p:nvSpPr>
        <p:spPr bwMode="auto">
          <a:xfrm>
            <a:off x="838200" y="5638800"/>
            <a:ext cx="792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Others:</a:t>
            </a:r>
            <a:r>
              <a:rPr lang="en-US"/>
              <a:t> </a:t>
            </a:r>
            <a:r>
              <a:rPr lang="en-US" b="1"/>
              <a:t>Pakistan (53), Bangladesg (44), Canada (40), France (38), Italy (35), Korea (35), U.K. (34)</a:t>
            </a:r>
          </a:p>
        </p:txBody>
      </p:sp>
      <p:sp>
        <p:nvSpPr>
          <p:cNvPr id="26666" name="TextBox 7"/>
          <p:cNvSpPr txBox="1">
            <a:spLocks noChangeArrowheads="1"/>
          </p:cNvSpPr>
          <p:nvPr/>
        </p:nvSpPr>
        <p:spPr bwMode="auto">
          <a:xfrm>
            <a:off x="2971800" y="6519863"/>
            <a:ext cx="2895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Source: IAEA</a:t>
            </a:r>
          </a:p>
        </p:txBody>
      </p:sp>
    </p:spTree>
    <p:extLst>
      <p:ext uri="{BB962C8B-B14F-4D97-AF65-F5344CB8AC3E}">
        <p14:creationId xmlns:p14="http://schemas.microsoft.com/office/powerpoint/2010/main" val="322248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901700"/>
            <a:ext cx="55626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71888"/>
            <a:ext cx="9220200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276600" y="2605088"/>
            <a:ext cx="502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           Parent                          TGM 94             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57200" y="55768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     Parent                                  TGM 59                                       TGM 117             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304800" y="1309688"/>
            <a:ext cx="2292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C3300"/>
                </a:solidFill>
              </a:rPr>
              <a:t>Parallel reticulation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685800" y="3214688"/>
            <a:ext cx="178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C3300"/>
                </a:solidFill>
              </a:rPr>
              <a:t>Dumb-bell pod</a:t>
            </a:r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Mutations for variability… 	</a:t>
            </a:r>
            <a:r>
              <a:rPr lang="en-US" sz="2800" b="1" dirty="0" smtClean="0">
                <a:solidFill>
                  <a:srgbClr val="FFFF00"/>
                </a:solidFill>
              </a:rPr>
              <a:t>pod </a:t>
            </a:r>
            <a:r>
              <a:rPr lang="en-US" sz="2800" b="1" dirty="0">
                <a:solidFill>
                  <a:srgbClr val="FFFF00"/>
                </a:solidFill>
              </a:rPr>
              <a:t>type in groundnut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33400" y="3822700"/>
            <a:ext cx="84582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046163"/>
            <a:ext cx="82296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1295400" y="29718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         Parent 				Mutant</a:t>
            </a: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1143000" y="56388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         Parent 				Mutant</a:t>
            </a:r>
          </a:p>
        </p:txBody>
      </p:sp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Mutations for variability… </a:t>
            </a:r>
            <a:r>
              <a:rPr lang="en-US" sz="2800" b="1" dirty="0" smtClean="0">
                <a:solidFill>
                  <a:srgbClr val="FFFF00"/>
                </a:solidFill>
              </a:rPr>
              <a:t>seed colour </a:t>
            </a:r>
            <a:r>
              <a:rPr lang="en-US" sz="2800" b="1" dirty="0">
                <a:solidFill>
                  <a:srgbClr val="FFFF00"/>
                </a:solidFill>
              </a:rPr>
              <a:t>in groundnut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1196</Words>
  <Application>Microsoft Office PowerPoint</Application>
  <PresentationFormat>On-screen Show (4:3)</PresentationFormat>
  <Paragraphs>287</Paragraphs>
  <Slides>46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Applications of nuclear techniques in agriculture</vt:lpstr>
      <vt:lpstr>Nuclear techniques in agriculture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Applications in agricultural biotechnology</vt:lpstr>
      <vt:lpstr>PowerPoint Presentation</vt:lpstr>
      <vt:lpstr>PowerPoint Presentation</vt:lpstr>
      <vt:lpstr>Use of irradiated chitosan as a bio-stimulator in agriculture</vt:lpstr>
      <vt:lpstr>PowerPoint Presentation</vt:lpstr>
      <vt:lpstr>PowerPoint Presentation</vt:lpstr>
      <vt:lpstr>Control of papaya virus infection by foliar spray with chitosan</vt:lpstr>
      <vt:lpstr>PowerPoint Presentation</vt:lpstr>
      <vt:lpstr>Pest control using Sterile Insect Technique</vt:lpstr>
      <vt:lpstr>PowerPoint Presentation</vt:lpstr>
      <vt:lpstr>PowerPoint Presentation</vt:lpstr>
      <vt:lpstr>PowerPoint Presentation</vt:lpstr>
      <vt:lpstr>Food irradiation </vt:lpstr>
      <vt:lpstr>Is irradiated food safe?</vt:lpstr>
      <vt:lpstr>INSECT DISINFESTATION OF CEREALS, LEGUMES AND SPICES</vt:lpstr>
      <vt:lpstr>PowerPoint Presentation</vt:lpstr>
      <vt:lpstr>PowerPoint Presentation</vt:lpstr>
      <vt:lpstr>Radiation Processed Ready-to-Eat Fruits and  Ready-to-Cook Vegetables</vt:lpstr>
      <vt:lpstr>Why food irradiation is not popular?</vt:lpstr>
      <vt:lpstr>Summary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Reviwer</cp:lastModifiedBy>
  <cp:revision>51</cp:revision>
  <dcterms:created xsi:type="dcterms:W3CDTF">2018-07-27T10:33:21Z</dcterms:created>
  <dcterms:modified xsi:type="dcterms:W3CDTF">2018-10-25T01:36:35Z</dcterms:modified>
</cp:coreProperties>
</file>